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anva Sans Bold Italics" panose="020B0604020202020204" charset="0"/>
      <p:regular r:id="rId28"/>
    </p:embeddedFont>
    <p:embeddedFont>
      <p:font typeface="Codec Pro ExtraBold" panose="020B0604020202020204" charset="0"/>
      <p:regular r:id="rId29"/>
    </p:embeddedFont>
    <p:embeddedFont>
      <p:font typeface="Montserrat Light" panose="00000400000000000000" pitchFamily="2" charset="0"/>
      <p:regular r:id="rId30"/>
      <p:italic r:id="rId31"/>
    </p:embeddedFont>
    <p:embeddedFont>
      <p:font typeface="Open Sauce" panose="020B0604020202020204" charset="0"/>
      <p:regular r:id="rId32"/>
    </p:embeddedFont>
    <p:embeddedFont>
      <p:font typeface="Open Sauce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902"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9.sv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sv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lnTo>
                    <a:pt x="0" y="0"/>
                  </a:lnTo>
                </a:path>
              </a:pathLst>
            </a:custGeom>
            <a:solidFill>
              <a:srgbClr val="1C5739"/>
            </a:solidFill>
          </p:spPr>
          <p:txBody>
            <a:bodyPr/>
            <a:lstStyle/>
            <a:p>
              <a:endParaRPr lang="en-IN"/>
            </a:p>
          </p:txBody>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lnTo>
                    <a:pt x="0" y="0"/>
                  </a:lnTo>
                </a:path>
              </a:pathLst>
            </a:custGeom>
            <a:solidFill>
              <a:srgbClr val="1C5739"/>
            </a:solidFill>
          </p:spPr>
          <p:txBody>
            <a:bodyPr/>
            <a:lstStyle/>
            <a:p>
              <a:endParaRPr lang="en-IN"/>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lnTo>
                    <a:pt x="0" y="0"/>
                  </a:lnTo>
                </a:path>
              </a:pathLst>
            </a:custGeom>
            <a:solidFill>
              <a:srgbClr val="FFFFFF"/>
            </a:solidFill>
          </p:spPr>
          <p:txBody>
            <a:bodyPr/>
            <a:lstStyle/>
            <a:p>
              <a:endParaRPr lang="en-IN"/>
            </a:p>
          </p:txBody>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1752928" y="3206708"/>
            <a:ext cx="3459096" cy="569486"/>
            <a:chOff x="0" y="0"/>
            <a:chExt cx="825638" cy="135928"/>
          </a:xfrm>
        </p:grpSpPr>
        <p:sp>
          <p:nvSpPr>
            <p:cNvPr id="13" name="Freeform 13"/>
            <p:cNvSpPr/>
            <p:nvPr/>
          </p:nvSpPr>
          <p:spPr>
            <a:xfrm>
              <a:off x="0" y="0"/>
              <a:ext cx="825638" cy="13592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txBody>
            <a:bodyPr/>
            <a:lstStyle/>
            <a:p>
              <a:endParaRPr lang="en-IN"/>
            </a:p>
          </p:txBody>
        </p:sp>
        <p:sp>
          <p:nvSpPr>
            <p:cNvPr id="14" name="TextBox 14"/>
            <p:cNvSpPr txBox="1"/>
            <p:nvPr/>
          </p:nvSpPr>
          <p:spPr>
            <a:xfrm>
              <a:off x="0" y="-19050"/>
              <a:ext cx="812800" cy="831850"/>
            </a:xfrm>
            <a:prstGeom prst="rect">
              <a:avLst/>
            </a:prstGeom>
          </p:spPr>
          <p:txBody>
            <a:bodyPr lIns="56055" tIns="56055" rIns="56055" bIns="56055" rtlCol="0" anchor="ctr"/>
            <a:lstStyle/>
            <a:p>
              <a:pPr algn="ctr">
                <a:lnSpc>
                  <a:spcPts val="3120"/>
                </a:lnSpc>
              </a:pPr>
              <a:r>
                <a:rPr lang="en-US" sz="2400">
                  <a:solidFill>
                    <a:srgbClr val="FFFFFF"/>
                  </a:solidFill>
                  <a:latin typeface="Montserrat Light"/>
                </a:rPr>
                <a:t>Presentation 2023</a:t>
              </a:r>
            </a:p>
          </p:txBody>
        </p:sp>
      </p:grpSp>
      <p:sp>
        <p:nvSpPr>
          <p:cNvPr id="15" name="Freeform 15"/>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Freeform 16"/>
          <p:cNvSpPr/>
          <p:nvPr/>
        </p:nvSpPr>
        <p:spPr>
          <a:xfrm>
            <a:off x="2986517" y="349732"/>
            <a:ext cx="1526430" cy="1526430"/>
          </a:xfrm>
          <a:custGeom>
            <a:avLst/>
            <a:gdLst/>
            <a:ahLst/>
            <a:cxnLst/>
            <a:rect l="l" t="t" r="r" b="b"/>
            <a:pathLst>
              <a:path w="1526430" h="1526430">
                <a:moveTo>
                  <a:pt x="0" y="0"/>
                </a:moveTo>
                <a:lnTo>
                  <a:pt x="1526430" y="0"/>
                </a:lnTo>
                <a:lnTo>
                  <a:pt x="1526430" y="1526430"/>
                </a:lnTo>
                <a:lnTo>
                  <a:pt x="0" y="1526430"/>
                </a:lnTo>
                <a:lnTo>
                  <a:pt x="0" y="0"/>
                </a:lnTo>
                <a:close/>
              </a:path>
            </a:pathLst>
          </a:custGeom>
          <a:blipFill>
            <a:blip r:embed="rId6"/>
            <a:stretch>
              <a:fillRect/>
            </a:stretch>
          </a:blipFill>
        </p:spPr>
        <p:txBody>
          <a:bodyPr/>
          <a:lstStyle/>
          <a:p>
            <a:endParaRPr lang="en-IN"/>
          </a:p>
        </p:txBody>
      </p:sp>
      <p:sp>
        <p:nvSpPr>
          <p:cNvPr id="17" name="Freeform 17"/>
          <p:cNvSpPr/>
          <p:nvPr/>
        </p:nvSpPr>
        <p:spPr>
          <a:xfrm>
            <a:off x="11555438" y="834546"/>
            <a:ext cx="5924753" cy="8175052"/>
          </a:xfrm>
          <a:custGeom>
            <a:avLst/>
            <a:gdLst/>
            <a:ahLst/>
            <a:cxnLst/>
            <a:rect l="l" t="t" r="r" b="b"/>
            <a:pathLst>
              <a:path w="5924753" h="8175052">
                <a:moveTo>
                  <a:pt x="0" y="0"/>
                </a:moveTo>
                <a:lnTo>
                  <a:pt x="5924753" y="0"/>
                </a:lnTo>
                <a:lnTo>
                  <a:pt x="5924753" y="8175051"/>
                </a:lnTo>
                <a:lnTo>
                  <a:pt x="0" y="8175051"/>
                </a:lnTo>
                <a:lnTo>
                  <a:pt x="0" y="0"/>
                </a:lnTo>
                <a:close/>
              </a:path>
            </a:pathLst>
          </a:custGeom>
          <a:blipFill>
            <a:blip r:embed="rId7"/>
            <a:stretch>
              <a:fillRect l="-69638" r="-75661"/>
            </a:stretch>
          </a:blipFill>
        </p:spPr>
        <p:txBody>
          <a:bodyPr/>
          <a:lstStyle/>
          <a:p>
            <a:endParaRPr lang="en-IN"/>
          </a:p>
        </p:txBody>
      </p:sp>
      <p:sp>
        <p:nvSpPr>
          <p:cNvPr id="18" name="TextBox 18"/>
          <p:cNvSpPr txBox="1"/>
          <p:nvPr/>
        </p:nvSpPr>
        <p:spPr>
          <a:xfrm>
            <a:off x="1752928" y="7034551"/>
            <a:ext cx="8553855" cy="498104"/>
          </a:xfrm>
          <a:prstGeom prst="rect">
            <a:avLst/>
          </a:prstGeom>
        </p:spPr>
        <p:txBody>
          <a:bodyPr lIns="0" tIns="0" rIns="0" bIns="0" rtlCol="0" anchor="t">
            <a:spAutoFit/>
          </a:bodyPr>
          <a:lstStyle/>
          <a:p>
            <a:pPr marL="623869" lvl="1" indent="-311935">
              <a:lnSpc>
                <a:spcPts val="4045"/>
              </a:lnSpc>
              <a:buFont typeface="Arial"/>
              <a:buChar char="•"/>
            </a:pPr>
            <a:r>
              <a:rPr lang="en-US" sz="2889" spc="144">
                <a:solidFill>
                  <a:srgbClr val="1C5739"/>
                </a:solidFill>
                <a:latin typeface="Open Sauce"/>
              </a:rPr>
              <a:t>RUTESH SHINDE </a:t>
            </a:r>
          </a:p>
        </p:txBody>
      </p:sp>
      <p:sp>
        <p:nvSpPr>
          <p:cNvPr id="19" name="TextBox 19"/>
          <p:cNvSpPr txBox="1"/>
          <p:nvPr/>
        </p:nvSpPr>
        <p:spPr>
          <a:xfrm>
            <a:off x="1543050" y="4014319"/>
            <a:ext cx="10756200" cy="2765114"/>
          </a:xfrm>
          <a:prstGeom prst="rect">
            <a:avLst/>
          </a:prstGeom>
        </p:spPr>
        <p:txBody>
          <a:bodyPr lIns="0" tIns="0" rIns="0" bIns="0" rtlCol="0" anchor="t">
            <a:spAutoFit/>
          </a:bodyPr>
          <a:lstStyle/>
          <a:p>
            <a:pPr>
              <a:lnSpc>
                <a:spcPts val="9990"/>
              </a:lnSpc>
            </a:pPr>
            <a:r>
              <a:rPr lang="en-US" sz="10406">
                <a:solidFill>
                  <a:srgbClr val="1C5739"/>
                </a:solidFill>
                <a:latin typeface="Codec Pro ExtraBold"/>
              </a:rPr>
              <a:t>PROJECT PRESENTATION</a:t>
            </a:r>
          </a:p>
        </p:txBody>
      </p:sp>
      <p:sp>
        <p:nvSpPr>
          <p:cNvPr id="20" name="TextBox 20"/>
          <p:cNvSpPr txBox="1"/>
          <p:nvPr/>
        </p:nvSpPr>
        <p:spPr>
          <a:xfrm>
            <a:off x="1752928" y="1991225"/>
            <a:ext cx="3993609" cy="355990"/>
          </a:xfrm>
          <a:prstGeom prst="rect">
            <a:avLst/>
          </a:prstGeom>
        </p:spPr>
        <p:txBody>
          <a:bodyPr lIns="0" tIns="0" rIns="0" bIns="0" rtlCol="0" anchor="t">
            <a:spAutoFit/>
          </a:bodyPr>
          <a:lstStyle/>
          <a:p>
            <a:pPr algn="ctr">
              <a:lnSpc>
                <a:spcPts val="2953"/>
              </a:lnSpc>
            </a:pPr>
            <a:r>
              <a:rPr lang="en-US" sz="2109" spc="105">
                <a:solidFill>
                  <a:srgbClr val="1C5739"/>
                </a:solidFill>
                <a:latin typeface="Open Sauce"/>
              </a:rPr>
              <a:t>Telangana Government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0" y="-85725"/>
            <a:ext cx="5170916" cy="466725"/>
          </a:xfrm>
          <a:prstGeom prst="rect">
            <a:avLst/>
          </a:prstGeom>
        </p:spPr>
        <p:txBody>
          <a:bodyPr lIns="0" tIns="0" rIns="0" bIns="0" rtlCol="0" anchor="t">
            <a:spAutoFit/>
          </a:bodyPr>
          <a:lstStyle/>
          <a:p>
            <a:pPr>
              <a:lnSpc>
                <a:spcPts val="3450"/>
              </a:lnSpc>
            </a:pPr>
            <a:r>
              <a:rPr lang="en-US" sz="2500" spc="245">
                <a:solidFill>
                  <a:srgbClr val="FDFEFD"/>
                </a:solidFill>
                <a:latin typeface="Codec Pro ExtraBold"/>
              </a:rPr>
              <a:t>Transport</a:t>
            </a:r>
          </a:p>
        </p:txBody>
      </p:sp>
      <p:sp>
        <p:nvSpPr>
          <p:cNvPr id="9" name="TextBox 9"/>
          <p:cNvSpPr txBox="1"/>
          <p:nvPr/>
        </p:nvSpPr>
        <p:spPr>
          <a:xfrm>
            <a:off x="238071" y="203106"/>
            <a:ext cx="17825915" cy="2131695"/>
          </a:xfrm>
          <a:prstGeom prst="rect">
            <a:avLst/>
          </a:prstGeom>
        </p:spPr>
        <p:txBody>
          <a:bodyPr lIns="0" tIns="0" rIns="0" bIns="0" rtlCol="0" anchor="t">
            <a:spAutoFit/>
          </a:bodyPr>
          <a:lstStyle/>
          <a:p>
            <a:pPr>
              <a:lnSpc>
                <a:spcPts val="4140"/>
              </a:lnSpc>
            </a:pPr>
            <a:r>
              <a:rPr lang="en-US" sz="3000" spc="294">
                <a:solidFill>
                  <a:srgbClr val="FFFFFF"/>
                </a:solidFill>
                <a:latin typeface="Codec Pro ExtraBold"/>
              </a:rPr>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5554721" y="2647189"/>
            <a:ext cx="7403936" cy="7161184"/>
          </a:xfrm>
          <a:custGeom>
            <a:avLst/>
            <a:gdLst/>
            <a:ahLst/>
            <a:cxnLst/>
            <a:rect l="l" t="t" r="r" b="b"/>
            <a:pathLst>
              <a:path w="7403936" h="7161184">
                <a:moveTo>
                  <a:pt x="0" y="0"/>
                </a:moveTo>
                <a:lnTo>
                  <a:pt x="7403936" y="0"/>
                </a:lnTo>
                <a:lnTo>
                  <a:pt x="7403936" y="7161183"/>
                </a:lnTo>
                <a:lnTo>
                  <a:pt x="0" y="7161183"/>
                </a:lnTo>
                <a:lnTo>
                  <a:pt x="0" y="0"/>
                </a:lnTo>
                <a:close/>
              </a:path>
            </a:pathLst>
          </a:custGeom>
          <a:blipFill>
            <a:blip r:embed="rId5"/>
            <a:stretch>
              <a:fillRect/>
            </a:stretch>
          </a:blipFill>
        </p:spPr>
        <p:txBody>
          <a:bodyPr/>
          <a:lstStyle/>
          <a:p>
            <a:endParaRPr lang="en-IN"/>
          </a:p>
        </p:txBody>
      </p:sp>
      <p:sp>
        <p:nvSpPr>
          <p:cNvPr id="9" name="TextBox 9"/>
          <p:cNvSpPr txBox="1"/>
          <p:nvPr/>
        </p:nvSpPr>
        <p:spPr>
          <a:xfrm>
            <a:off x="653708" y="169943"/>
            <a:ext cx="17205963" cy="2234874"/>
          </a:xfrm>
          <a:prstGeom prst="rect">
            <a:avLst/>
          </a:prstGeom>
        </p:spPr>
        <p:txBody>
          <a:bodyPr lIns="0" tIns="0" rIns="0" bIns="0" rtlCol="0" anchor="t">
            <a:spAutoFit/>
          </a:bodyPr>
          <a:lstStyle/>
          <a:p>
            <a:pPr>
              <a:lnSpc>
                <a:spcPts val="4315"/>
              </a:lnSpc>
            </a:pPr>
            <a:r>
              <a:rPr lang="en-US" sz="3126" spc="306">
                <a:solidFill>
                  <a:srgbClr val="FFFFFF"/>
                </a:solidFill>
                <a:latin typeface="Codec Pro ExtraBold"/>
              </a:rPr>
              <a:t>6. How does the distribution of vehicles vary by vehicle class (MotorCycle, MotorCar, AutoRickshaw, Agriculture) across different districts? Are there any districts with a predominant preference for a specific vehicle class? Consider FY 2022 for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653708" y="169943"/>
            <a:ext cx="17205963" cy="1686860"/>
          </a:xfrm>
          <a:prstGeom prst="rect">
            <a:avLst/>
          </a:prstGeom>
        </p:spPr>
        <p:txBody>
          <a:bodyPr lIns="0" tIns="0" rIns="0" bIns="0" rtlCol="0" anchor="t">
            <a:spAutoFit/>
          </a:bodyPr>
          <a:lstStyle/>
          <a:p>
            <a:pPr>
              <a:lnSpc>
                <a:spcPts val="4315"/>
              </a:lnSpc>
            </a:pPr>
            <a:r>
              <a:rPr lang="en-US" sz="3126" spc="306">
                <a:solidFill>
                  <a:srgbClr val="FFFFFF"/>
                </a:solidFill>
                <a:latin typeface="Codec Pro ExtraBold"/>
              </a:rPr>
              <a:t>7. List down the top 3 and bottom 3 districts that have shown the highest and lowest vehicle sales growth during FY 2022 compared to FY 2021? (Consider and compare categories: Petrol, Diesel and Electric)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231042" y="2566741"/>
            <a:ext cx="11664705" cy="5720499"/>
          </a:xfrm>
          <a:custGeom>
            <a:avLst/>
            <a:gdLst/>
            <a:ahLst/>
            <a:cxnLst/>
            <a:rect l="l" t="t" r="r" b="b"/>
            <a:pathLst>
              <a:path w="11664705" h="5720499">
                <a:moveTo>
                  <a:pt x="0" y="0"/>
                </a:moveTo>
                <a:lnTo>
                  <a:pt x="11664705" y="0"/>
                </a:lnTo>
                <a:lnTo>
                  <a:pt x="11664705" y="5720499"/>
                </a:lnTo>
                <a:lnTo>
                  <a:pt x="0" y="5720499"/>
                </a:lnTo>
                <a:lnTo>
                  <a:pt x="0" y="0"/>
                </a:lnTo>
                <a:close/>
              </a:path>
            </a:pathLst>
          </a:custGeom>
          <a:blipFill>
            <a:blip r:embed="rId5"/>
            <a:stretch>
              <a:fillRect/>
            </a:stretch>
          </a:blipFill>
        </p:spPr>
        <p:txBody>
          <a:bodyPr/>
          <a:lstStyle/>
          <a:p>
            <a:endParaRPr lang="en-IN"/>
          </a:p>
        </p:txBody>
      </p:sp>
      <p:sp>
        <p:nvSpPr>
          <p:cNvPr id="9" name="Freeform 9"/>
          <p:cNvSpPr/>
          <p:nvPr/>
        </p:nvSpPr>
        <p:spPr>
          <a:xfrm>
            <a:off x="9682090" y="4480131"/>
            <a:ext cx="7005250" cy="5610265"/>
          </a:xfrm>
          <a:custGeom>
            <a:avLst/>
            <a:gdLst/>
            <a:ahLst/>
            <a:cxnLst/>
            <a:rect l="l" t="t" r="r" b="b"/>
            <a:pathLst>
              <a:path w="7005250" h="5610265">
                <a:moveTo>
                  <a:pt x="0" y="0"/>
                </a:moveTo>
                <a:lnTo>
                  <a:pt x="7005250" y="0"/>
                </a:lnTo>
                <a:lnTo>
                  <a:pt x="7005250" y="5610265"/>
                </a:lnTo>
                <a:lnTo>
                  <a:pt x="0" y="5610265"/>
                </a:lnTo>
                <a:lnTo>
                  <a:pt x="0" y="0"/>
                </a:lnTo>
                <a:close/>
              </a:path>
            </a:pathLst>
          </a:custGeom>
          <a:blipFill>
            <a:blip r:embed="rId6"/>
            <a:stretch>
              <a:fillRect/>
            </a:stretch>
          </a:blipFill>
        </p:spPr>
        <p:txBody>
          <a:bodyPr/>
          <a:lstStyle/>
          <a:p>
            <a:endParaRPr lang="en-IN"/>
          </a:p>
        </p:txBody>
      </p:sp>
      <p:sp>
        <p:nvSpPr>
          <p:cNvPr id="10" name="TextBox 10"/>
          <p:cNvSpPr txBox="1"/>
          <p:nvPr/>
        </p:nvSpPr>
        <p:spPr>
          <a:xfrm>
            <a:off x="0" y="-85725"/>
            <a:ext cx="5170916" cy="466725"/>
          </a:xfrm>
          <a:prstGeom prst="rect">
            <a:avLst/>
          </a:prstGeom>
        </p:spPr>
        <p:txBody>
          <a:bodyPr lIns="0" tIns="0" rIns="0" bIns="0" rtlCol="0" anchor="t">
            <a:spAutoFit/>
          </a:bodyPr>
          <a:lstStyle/>
          <a:p>
            <a:pPr>
              <a:lnSpc>
                <a:spcPts val="3450"/>
              </a:lnSpc>
            </a:pPr>
            <a:r>
              <a:rPr lang="en-US" sz="2500" spc="245">
                <a:solidFill>
                  <a:srgbClr val="FDFEFD"/>
                </a:solidFill>
                <a:latin typeface="Codec Pro ExtraBold"/>
              </a:rPr>
              <a:t>TS-iPass</a:t>
            </a:r>
          </a:p>
        </p:txBody>
      </p:sp>
      <p:sp>
        <p:nvSpPr>
          <p:cNvPr id="11" name="TextBox 11"/>
          <p:cNvSpPr txBox="1"/>
          <p:nvPr/>
        </p:nvSpPr>
        <p:spPr>
          <a:xfrm>
            <a:off x="231042" y="434340"/>
            <a:ext cx="17825915" cy="1083945"/>
          </a:xfrm>
          <a:prstGeom prst="rect">
            <a:avLst/>
          </a:prstGeom>
        </p:spPr>
        <p:txBody>
          <a:bodyPr lIns="0" tIns="0" rIns="0" bIns="0" rtlCol="0" anchor="t">
            <a:spAutoFit/>
          </a:bodyPr>
          <a:lstStyle/>
          <a:p>
            <a:pPr>
              <a:lnSpc>
                <a:spcPts val="4140"/>
              </a:lnSpc>
            </a:pPr>
            <a:r>
              <a:rPr lang="en-US" sz="3000" spc="294">
                <a:solidFill>
                  <a:srgbClr val="FFFFFF"/>
                </a:solidFill>
                <a:latin typeface="Codec Pro ExtraBold"/>
              </a:rPr>
              <a:t>8. List down the top 5 sectors that have witnessed the most significant investments in FY 2022.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0" y="2404816"/>
            <a:ext cx="11435847" cy="5576546"/>
          </a:xfrm>
          <a:custGeom>
            <a:avLst/>
            <a:gdLst/>
            <a:ahLst/>
            <a:cxnLst/>
            <a:rect l="l" t="t" r="r" b="b"/>
            <a:pathLst>
              <a:path w="11435847" h="5576546">
                <a:moveTo>
                  <a:pt x="0" y="0"/>
                </a:moveTo>
                <a:lnTo>
                  <a:pt x="11435847" y="0"/>
                </a:lnTo>
                <a:lnTo>
                  <a:pt x="11435847" y="5576547"/>
                </a:lnTo>
                <a:lnTo>
                  <a:pt x="0" y="5576547"/>
                </a:lnTo>
                <a:lnTo>
                  <a:pt x="0" y="0"/>
                </a:lnTo>
                <a:close/>
              </a:path>
            </a:pathLst>
          </a:custGeom>
          <a:blipFill>
            <a:blip r:embed="rId5"/>
            <a:stretch>
              <a:fillRect/>
            </a:stretch>
          </a:blipFill>
        </p:spPr>
        <p:txBody>
          <a:bodyPr/>
          <a:lstStyle/>
          <a:p>
            <a:endParaRPr lang="en-IN"/>
          </a:p>
        </p:txBody>
      </p:sp>
      <p:sp>
        <p:nvSpPr>
          <p:cNvPr id="9" name="Freeform 9"/>
          <p:cNvSpPr/>
          <p:nvPr/>
        </p:nvSpPr>
        <p:spPr>
          <a:xfrm>
            <a:off x="7772727" y="4845768"/>
            <a:ext cx="10284231" cy="4033815"/>
          </a:xfrm>
          <a:custGeom>
            <a:avLst/>
            <a:gdLst/>
            <a:ahLst/>
            <a:cxnLst/>
            <a:rect l="l" t="t" r="r" b="b"/>
            <a:pathLst>
              <a:path w="10284231" h="4033815">
                <a:moveTo>
                  <a:pt x="0" y="0"/>
                </a:moveTo>
                <a:lnTo>
                  <a:pt x="10284231" y="0"/>
                </a:lnTo>
                <a:lnTo>
                  <a:pt x="10284231" y="4033815"/>
                </a:lnTo>
                <a:lnTo>
                  <a:pt x="0" y="4033815"/>
                </a:lnTo>
                <a:lnTo>
                  <a:pt x="0" y="0"/>
                </a:lnTo>
                <a:close/>
              </a:path>
            </a:pathLst>
          </a:custGeom>
          <a:blipFill>
            <a:blip r:embed="rId6"/>
            <a:stretch>
              <a:fillRect/>
            </a:stretch>
          </a:blipFill>
        </p:spPr>
        <p:txBody>
          <a:bodyPr/>
          <a:lstStyle/>
          <a:p>
            <a:endParaRPr lang="en-IN"/>
          </a:p>
        </p:txBody>
      </p:sp>
      <p:sp>
        <p:nvSpPr>
          <p:cNvPr id="10" name="TextBox 10"/>
          <p:cNvSpPr txBox="1"/>
          <p:nvPr/>
        </p:nvSpPr>
        <p:spPr>
          <a:xfrm>
            <a:off x="231042" y="434340"/>
            <a:ext cx="17825915" cy="1607820"/>
          </a:xfrm>
          <a:prstGeom prst="rect">
            <a:avLst/>
          </a:prstGeom>
        </p:spPr>
        <p:txBody>
          <a:bodyPr lIns="0" tIns="0" rIns="0" bIns="0" rtlCol="0" anchor="t">
            <a:spAutoFit/>
          </a:bodyPr>
          <a:lstStyle/>
          <a:p>
            <a:pPr>
              <a:lnSpc>
                <a:spcPts val="4140"/>
              </a:lnSpc>
            </a:pPr>
            <a:r>
              <a:rPr lang="en-US" sz="3000" spc="294">
                <a:solidFill>
                  <a:srgbClr val="FFFFFF"/>
                </a:solidFill>
                <a:latin typeface="Codec Pro ExtraBold"/>
              </a:rPr>
              <a:t>9. List down the top 3 districts that have attracted the most significant sector investments during FY 2019 to 2022? What factors could have led to the substantial investments in these particular districts?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231042" y="434340"/>
            <a:ext cx="17825915" cy="1083945"/>
          </a:xfrm>
          <a:prstGeom prst="rect">
            <a:avLst/>
          </a:prstGeom>
        </p:spPr>
        <p:txBody>
          <a:bodyPr lIns="0" tIns="0" rIns="0" bIns="0" rtlCol="0" anchor="t">
            <a:spAutoFit/>
          </a:bodyPr>
          <a:lstStyle/>
          <a:p>
            <a:pPr>
              <a:lnSpc>
                <a:spcPts val="4140"/>
              </a:lnSpc>
            </a:pPr>
            <a:r>
              <a:rPr lang="en-US" sz="3000" spc="294">
                <a:solidFill>
                  <a:srgbClr val="FFFFFF"/>
                </a:solidFill>
                <a:latin typeface="Codec Pro ExtraBold"/>
              </a:rPr>
              <a:t>10. Is there any relationship between district investments, vehicles sales and stamps revenue within the same district between FY 2021 and 2022?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231042" y="2621168"/>
            <a:ext cx="10442927" cy="5044665"/>
          </a:xfrm>
          <a:custGeom>
            <a:avLst/>
            <a:gdLst/>
            <a:ahLst/>
            <a:cxnLst/>
            <a:rect l="l" t="t" r="r" b="b"/>
            <a:pathLst>
              <a:path w="10442927" h="5044665">
                <a:moveTo>
                  <a:pt x="0" y="0"/>
                </a:moveTo>
                <a:lnTo>
                  <a:pt x="10442928" y="0"/>
                </a:lnTo>
                <a:lnTo>
                  <a:pt x="10442928" y="5044664"/>
                </a:lnTo>
                <a:lnTo>
                  <a:pt x="0" y="5044664"/>
                </a:lnTo>
                <a:lnTo>
                  <a:pt x="0" y="0"/>
                </a:lnTo>
                <a:close/>
              </a:path>
            </a:pathLst>
          </a:custGeom>
          <a:blipFill>
            <a:blip r:embed="rId5"/>
            <a:stretch>
              <a:fillRect/>
            </a:stretch>
          </a:blipFill>
        </p:spPr>
        <p:txBody>
          <a:bodyPr/>
          <a:lstStyle/>
          <a:p>
            <a:endParaRPr lang="en-IN"/>
          </a:p>
        </p:txBody>
      </p:sp>
      <p:sp>
        <p:nvSpPr>
          <p:cNvPr id="9" name="Freeform 9"/>
          <p:cNvSpPr/>
          <p:nvPr/>
        </p:nvSpPr>
        <p:spPr>
          <a:xfrm>
            <a:off x="9928002" y="3918560"/>
            <a:ext cx="8128955" cy="6144405"/>
          </a:xfrm>
          <a:custGeom>
            <a:avLst/>
            <a:gdLst/>
            <a:ahLst/>
            <a:cxnLst/>
            <a:rect l="l" t="t" r="r" b="b"/>
            <a:pathLst>
              <a:path w="8128955" h="6144405">
                <a:moveTo>
                  <a:pt x="0" y="0"/>
                </a:moveTo>
                <a:lnTo>
                  <a:pt x="8128956" y="0"/>
                </a:lnTo>
                <a:lnTo>
                  <a:pt x="8128956" y="6144404"/>
                </a:lnTo>
                <a:lnTo>
                  <a:pt x="0" y="6144404"/>
                </a:lnTo>
                <a:lnTo>
                  <a:pt x="0" y="0"/>
                </a:lnTo>
                <a:close/>
              </a:path>
            </a:pathLst>
          </a:custGeom>
          <a:blipFill>
            <a:blip r:embed="rId6"/>
            <a:stretch>
              <a:fillRect l="-748" r="-748"/>
            </a:stretch>
          </a:blipFill>
        </p:spPr>
        <p:txBody>
          <a:bodyPr/>
          <a:lstStyle/>
          <a:p>
            <a:endParaRPr lang="en-IN"/>
          </a:p>
        </p:txBody>
      </p:sp>
      <p:sp>
        <p:nvSpPr>
          <p:cNvPr id="10" name="TextBox 10"/>
          <p:cNvSpPr txBox="1"/>
          <p:nvPr/>
        </p:nvSpPr>
        <p:spPr>
          <a:xfrm>
            <a:off x="231042" y="434340"/>
            <a:ext cx="17825915" cy="1083945"/>
          </a:xfrm>
          <a:prstGeom prst="rect">
            <a:avLst/>
          </a:prstGeom>
        </p:spPr>
        <p:txBody>
          <a:bodyPr lIns="0" tIns="0" rIns="0" bIns="0" rtlCol="0" anchor="t">
            <a:spAutoFit/>
          </a:bodyPr>
          <a:lstStyle/>
          <a:p>
            <a:pPr>
              <a:lnSpc>
                <a:spcPts val="4140"/>
              </a:lnSpc>
            </a:pPr>
            <a:r>
              <a:rPr lang="en-US" sz="3000" spc="294">
                <a:solidFill>
                  <a:srgbClr val="FFFFFF"/>
                </a:solidFill>
                <a:latin typeface="Codec Pro ExtraBold"/>
              </a:rPr>
              <a:t>11. Are there any particular sectors that have shown substantial investment in multiple districts between FY 2021 and 2022?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496249" y="2621044"/>
            <a:ext cx="12107886" cy="5920523"/>
          </a:xfrm>
          <a:custGeom>
            <a:avLst/>
            <a:gdLst/>
            <a:ahLst/>
            <a:cxnLst/>
            <a:rect l="l" t="t" r="r" b="b"/>
            <a:pathLst>
              <a:path w="12107886" h="5920523">
                <a:moveTo>
                  <a:pt x="0" y="0"/>
                </a:moveTo>
                <a:lnTo>
                  <a:pt x="12107886" y="0"/>
                </a:lnTo>
                <a:lnTo>
                  <a:pt x="12107886" y="5920523"/>
                </a:lnTo>
                <a:lnTo>
                  <a:pt x="0" y="5920523"/>
                </a:lnTo>
                <a:lnTo>
                  <a:pt x="0" y="0"/>
                </a:lnTo>
                <a:close/>
              </a:path>
            </a:pathLst>
          </a:custGeom>
          <a:blipFill>
            <a:blip r:embed="rId5"/>
            <a:stretch>
              <a:fillRect/>
            </a:stretch>
          </a:blipFill>
        </p:spPr>
        <p:txBody>
          <a:bodyPr/>
          <a:lstStyle/>
          <a:p>
            <a:endParaRPr lang="en-IN"/>
          </a:p>
        </p:txBody>
      </p:sp>
      <p:sp>
        <p:nvSpPr>
          <p:cNvPr id="9" name="TextBox 9"/>
          <p:cNvSpPr txBox="1"/>
          <p:nvPr/>
        </p:nvSpPr>
        <p:spPr>
          <a:xfrm>
            <a:off x="231042" y="434340"/>
            <a:ext cx="17825915" cy="1607820"/>
          </a:xfrm>
          <a:prstGeom prst="rect">
            <a:avLst/>
          </a:prstGeom>
        </p:spPr>
        <p:txBody>
          <a:bodyPr lIns="0" tIns="0" rIns="0" bIns="0" rtlCol="0" anchor="t">
            <a:spAutoFit/>
          </a:bodyPr>
          <a:lstStyle/>
          <a:p>
            <a:pPr>
              <a:lnSpc>
                <a:spcPts val="4140"/>
              </a:lnSpc>
            </a:pPr>
            <a:r>
              <a:rPr lang="en-US" sz="3000" spc="294">
                <a:solidFill>
                  <a:srgbClr val="FFFFFF"/>
                </a:solidFill>
                <a:latin typeface="Codec Pro ExtraBold"/>
              </a:rPr>
              <a:t>12. Can we identify any seasonal patterns or cyclicality in the investment trends for specific sectors? Do certain sectors experience higher investments during particular months?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TextBox 3"/>
          <p:cNvSpPr txBox="1"/>
          <p:nvPr/>
        </p:nvSpPr>
        <p:spPr>
          <a:xfrm>
            <a:off x="3403157" y="2108348"/>
            <a:ext cx="11083591" cy="5727404"/>
          </a:xfrm>
          <a:prstGeom prst="rect">
            <a:avLst/>
          </a:prstGeom>
        </p:spPr>
        <p:txBody>
          <a:bodyPr lIns="0" tIns="0" rIns="0" bIns="0" rtlCol="0" anchor="t">
            <a:spAutoFit/>
          </a:bodyPr>
          <a:lstStyle/>
          <a:p>
            <a:pPr algn="ctr">
              <a:lnSpc>
                <a:spcPts val="14776"/>
              </a:lnSpc>
            </a:pPr>
            <a:r>
              <a:rPr lang="en-US" sz="10707" spc="1049">
                <a:solidFill>
                  <a:srgbClr val="FFFFFF"/>
                </a:solidFill>
                <a:latin typeface="Codec Pro ExtraBold"/>
              </a:rPr>
              <a:t>EXPLORE POWER BI DASHBOARD</a:t>
            </a:r>
          </a:p>
        </p:txBody>
      </p:sp>
      <p:sp>
        <p:nvSpPr>
          <p:cNvPr id="4" name="Freeform 4"/>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TextBox 3"/>
          <p:cNvSpPr txBox="1"/>
          <p:nvPr/>
        </p:nvSpPr>
        <p:spPr>
          <a:xfrm>
            <a:off x="2071300" y="1472630"/>
            <a:ext cx="15188000" cy="7603829"/>
          </a:xfrm>
          <a:prstGeom prst="rect">
            <a:avLst/>
          </a:prstGeom>
        </p:spPr>
        <p:txBody>
          <a:bodyPr lIns="0" tIns="0" rIns="0" bIns="0" rtlCol="0" anchor="t">
            <a:spAutoFit/>
          </a:bodyPr>
          <a:lstStyle/>
          <a:p>
            <a:pPr algn="ctr">
              <a:lnSpc>
                <a:spcPts val="14776"/>
              </a:lnSpc>
            </a:pPr>
            <a:r>
              <a:rPr lang="en-US" sz="10707" spc="1049">
                <a:solidFill>
                  <a:srgbClr val="FFFFFF"/>
                </a:solidFill>
                <a:latin typeface="Codec Pro ExtraBold"/>
              </a:rPr>
              <a:t>RECOMMEDATION TO THE GOVERMENT OFFICALS</a:t>
            </a:r>
          </a:p>
        </p:txBody>
      </p:sp>
      <p:sp>
        <p:nvSpPr>
          <p:cNvPr id="4" name="Freeform 4"/>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5328582"/>
            <a:chOff x="0" y="0"/>
            <a:chExt cx="368852" cy="1403413"/>
          </a:xfrm>
        </p:grpSpPr>
        <p:sp>
          <p:nvSpPr>
            <p:cNvPr id="3" name="Freeform 3"/>
            <p:cNvSpPr/>
            <p:nvPr/>
          </p:nvSpPr>
          <p:spPr>
            <a:xfrm>
              <a:off x="0" y="0"/>
              <a:ext cx="368852" cy="1403413"/>
            </a:xfrm>
            <a:custGeom>
              <a:avLst/>
              <a:gdLst/>
              <a:ahLst/>
              <a:cxnLst/>
              <a:rect l="l" t="t" r="r" b="b"/>
              <a:pathLst>
                <a:path w="368852" h="1403413">
                  <a:moveTo>
                    <a:pt x="0" y="0"/>
                  </a:moveTo>
                  <a:lnTo>
                    <a:pt x="368852" y="0"/>
                  </a:lnTo>
                  <a:lnTo>
                    <a:pt x="368852" y="1403413"/>
                  </a:lnTo>
                  <a:lnTo>
                    <a:pt x="0" y="1403413"/>
                  </a:lnTo>
                  <a:lnTo>
                    <a:pt x="0" y="0"/>
                  </a:lnTo>
                </a:path>
              </a:pathLst>
            </a:custGeom>
            <a:solidFill>
              <a:srgbClr val="1C5739"/>
            </a:solidFill>
            <a:ln>
              <a:noFill/>
            </a:ln>
          </p:spPr>
          <p:txBody>
            <a:bodyPr/>
            <a:lstStyle/>
            <a:p>
              <a:endParaRPr lang="en-IN"/>
            </a:p>
          </p:txBody>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lnTo>
                    <a:pt x="0" y="0"/>
                  </a:lnTo>
                </a:path>
              </a:pathLst>
            </a:custGeom>
            <a:solidFill>
              <a:srgbClr val="1C5739"/>
            </a:solidFill>
          </p:spPr>
          <p:txBody>
            <a:bodyPr/>
            <a:lstStyle/>
            <a:p>
              <a:endParaRPr lang="en-IN"/>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lnTo>
                    <a:pt x="0" y="0"/>
                  </a:lnTo>
                </a:path>
              </a:pathLst>
            </a:custGeom>
            <a:solidFill>
              <a:srgbClr val="1C5739"/>
            </a:solidFill>
          </p:spPr>
          <p:txBody>
            <a:bodyPr/>
            <a:lstStyle/>
            <a:p>
              <a:endParaRPr lang="en-IN"/>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Freeform 12"/>
          <p:cNvSpPr/>
          <p:nvPr/>
        </p:nvSpPr>
        <p:spPr>
          <a:xfrm>
            <a:off x="11963400" y="1028700"/>
            <a:ext cx="5174673" cy="7889344"/>
          </a:xfrm>
          <a:custGeom>
            <a:avLst/>
            <a:gdLst/>
            <a:ahLst/>
            <a:cxnLst/>
            <a:rect l="l" t="t" r="r" b="b"/>
            <a:pathLst>
              <a:path w="5174673" h="7889344">
                <a:moveTo>
                  <a:pt x="0" y="0"/>
                </a:moveTo>
                <a:lnTo>
                  <a:pt x="5174673" y="0"/>
                </a:lnTo>
                <a:lnTo>
                  <a:pt x="5174673" y="7889344"/>
                </a:lnTo>
                <a:lnTo>
                  <a:pt x="0" y="7889344"/>
                </a:lnTo>
                <a:lnTo>
                  <a:pt x="0" y="0"/>
                </a:lnTo>
                <a:close/>
              </a:path>
            </a:pathLst>
          </a:custGeom>
          <a:blipFill>
            <a:blip r:embed="rId4"/>
            <a:stretch>
              <a:fillRect l="-119114" r="-9576"/>
            </a:stretch>
          </a:blipFill>
        </p:spPr>
        <p:txBody>
          <a:bodyPr/>
          <a:lstStyle/>
          <a:p>
            <a:endParaRPr lang="en-IN"/>
          </a:p>
        </p:txBody>
      </p:sp>
      <p:sp>
        <p:nvSpPr>
          <p:cNvPr id="13" name="TextBox 13"/>
          <p:cNvSpPr txBox="1"/>
          <p:nvPr/>
        </p:nvSpPr>
        <p:spPr>
          <a:xfrm>
            <a:off x="5213112" y="1316966"/>
            <a:ext cx="5661991" cy="1439372"/>
          </a:xfrm>
          <a:prstGeom prst="rect">
            <a:avLst/>
          </a:prstGeom>
        </p:spPr>
        <p:txBody>
          <a:bodyPr lIns="0" tIns="0" rIns="0" bIns="0" rtlCol="0" anchor="t">
            <a:spAutoFit/>
          </a:bodyPr>
          <a:lstStyle/>
          <a:p>
            <a:pPr>
              <a:lnSpc>
                <a:spcPts val="10858"/>
              </a:lnSpc>
            </a:pPr>
            <a:r>
              <a:rPr lang="en-US" sz="7868" spc="771">
                <a:solidFill>
                  <a:srgbClr val="231F20"/>
                </a:solidFill>
                <a:latin typeface="Codec Pro ExtraBold"/>
              </a:rPr>
              <a:t>Content</a:t>
            </a:r>
          </a:p>
        </p:txBody>
      </p:sp>
      <p:sp>
        <p:nvSpPr>
          <p:cNvPr id="14" name="TextBox 14"/>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01</a:t>
            </a:r>
          </a:p>
        </p:txBody>
      </p:sp>
      <p:sp>
        <p:nvSpPr>
          <p:cNvPr id="15" name="TextBox 15"/>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02</a:t>
            </a:r>
          </a:p>
        </p:txBody>
      </p:sp>
      <p:sp>
        <p:nvSpPr>
          <p:cNvPr id="16" name="TextBox 16"/>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03</a:t>
            </a:r>
          </a:p>
        </p:txBody>
      </p:sp>
      <p:sp>
        <p:nvSpPr>
          <p:cNvPr id="17" name="TextBox 17"/>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18" name="TextBox 18"/>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05</a:t>
            </a:r>
          </a:p>
        </p:txBody>
      </p:sp>
      <p:sp>
        <p:nvSpPr>
          <p:cNvPr id="19" name="TextBox 19"/>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06</a:t>
            </a:r>
          </a:p>
        </p:txBody>
      </p:sp>
      <p:sp>
        <p:nvSpPr>
          <p:cNvPr id="20" name="TextBox 20"/>
          <p:cNvSpPr txBox="1"/>
          <p:nvPr/>
        </p:nvSpPr>
        <p:spPr>
          <a:xfrm>
            <a:off x="5400737"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Overview</a:t>
            </a:r>
          </a:p>
        </p:txBody>
      </p:sp>
      <p:sp>
        <p:nvSpPr>
          <p:cNvPr id="21" name="TextBox 21"/>
          <p:cNvSpPr txBox="1"/>
          <p:nvPr/>
        </p:nvSpPr>
        <p:spPr>
          <a:xfrm>
            <a:off x="5400737" y="4127355"/>
            <a:ext cx="6372163"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Understanding Problem Statment</a:t>
            </a:r>
          </a:p>
        </p:txBody>
      </p:sp>
      <p:sp>
        <p:nvSpPr>
          <p:cNvPr id="22" name="TextBox 22"/>
          <p:cNvSpPr txBox="1"/>
          <p:nvPr/>
        </p:nvSpPr>
        <p:spPr>
          <a:xfrm>
            <a:off x="5400737"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Providing Insights</a:t>
            </a:r>
          </a:p>
        </p:txBody>
      </p:sp>
      <p:sp>
        <p:nvSpPr>
          <p:cNvPr id="23" name="TextBox 23"/>
          <p:cNvSpPr txBox="1"/>
          <p:nvPr/>
        </p:nvSpPr>
        <p:spPr>
          <a:xfrm>
            <a:off x="5400737"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Exploring Power BI Dashboard</a:t>
            </a:r>
          </a:p>
        </p:txBody>
      </p:sp>
      <p:sp>
        <p:nvSpPr>
          <p:cNvPr id="24" name="TextBox 24"/>
          <p:cNvSpPr txBox="1"/>
          <p:nvPr/>
        </p:nvSpPr>
        <p:spPr>
          <a:xfrm>
            <a:off x="5400737"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Recommendation to the officals </a:t>
            </a:r>
          </a:p>
        </p:txBody>
      </p:sp>
      <p:sp>
        <p:nvSpPr>
          <p:cNvPr id="25" name="TextBox 25"/>
          <p:cNvSpPr txBox="1"/>
          <p:nvPr/>
        </p:nvSpPr>
        <p:spPr>
          <a:xfrm>
            <a:off x="5400737"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ThankYou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231042" y="434340"/>
            <a:ext cx="17825915" cy="560070"/>
          </a:xfrm>
          <a:prstGeom prst="rect">
            <a:avLst/>
          </a:prstGeom>
        </p:spPr>
        <p:txBody>
          <a:bodyPr lIns="0" tIns="0" rIns="0" bIns="0" rtlCol="0" anchor="t">
            <a:spAutoFit/>
          </a:bodyPr>
          <a:lstStyle/>
          <a:p>
            <a:pPr>
              <a:lnSpc>
                <a:spcPts val="4140"/>
              </a:lnSpc>
            </a:pPr>
            <a:r>
              <a:rPr lang="en-US" sz="3000" spc="294">
                <a:solidFill>
                  <a:srgbClr val="FFFFFF"/>
                </a:solidFill>
                <a:latin typeface="Codec Pro ExtraBold"/>
              </a:rPr>
              <a:t>1. What are the top 5 districts to buy commercial properties in Telangana?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231042" y="434340"/>
            <a:ext cx="17825915" cy="1607820"/>
          </a:xfrm>
          <a:prstGeom prst="rect">
            <a:avLst/>
          </a:prstGeom>
        </p:spPr>
        <p:txBody>
          <a:bodyPr lIns="0" tIns="0" rIns="0" bIns="0" rtlCol="0" anchor="t">
            <a:spAutoFit/>
          </a:bodyPr>
          <a:lstStyle/>
          <a:p>
            <a:pPr>
              <a:lnSpc>
                <a:spcPts val="4140"/>
              </a:lnSpc>
            </a:pPr>
            <a:r>
              <a:rPr lang="en-US" sz="3000" spc="294">
                <a:solidFill>
                  <a:srgbClr val="FFFFFF"/>
                </a:solidFill>
                <a:latin typeface="Codec Pro ExtraBold"/>
              </a:rPr>
              <a:t>2. What significant policies or initiatives were put into effect to enhance economic growth, investments, and employment in Telangana by the current government? Can we quantify the impact of these policies using available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TextBox 3"/>
          <p:cNvSpPr txBox="1"/>
          <p:nvPr/>
        </p:nvSpPr>
        <p:spPr>
          <a:xfrm>
            <a:off x="3770753" y="1964004"/>
            <a:ext cx="10746494" cy="5844642"/>
          </a:xfrm>
          <a:prstGeom prst="rect">
            <a:avLst/>
          </a:prstGeom>
        </p:spPr>
        <p:txBody>
          <a:bodyPr lIns="0" tIns="0" rIns="0" bIns="0" rtlCol="0" anchor="t">
            <a:spAutoFit/>
          </a:bodyPr>
          <a:lstStyle/>
          <a:p>
            <a:pPr algn="ctr">
              <a:lnSpc>
                <a:spcPts val="22451"/>
              </a:lnSpc>
            </a:pPr>
            <a:r>
              <a:rPr lang="en-US" sz="16269" spc="1594">
                <a:solidFill>
                  <a:srgbClr val="FFFFFF"/>
                </a:solidFill>
                <a:latin typeface="Codec Pro ExtraBold"/>
              </a:rPr>
              <a:t>THANK YOU</a:t>
            </a:r>
          </a:p>
        </p:txBody>
      </p:sp>
      <p:sp>
        <p:nvSpPr>
          <p:cNvPr id="4" name="Freeform 4"/>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757864" y="2547270"/>
            <a:ext cx="6306960" cy="6309618"/>
            <a:chOff x="0" y="0"/>
            <a:chExt cx="6832800" cy="6835680"/>
          </a:xfrm>
        </p:grpSpPr>
        <p:sp>
          <p:nvSpPr>
            <p:cNvPr id="3" name="Freeform 3"/>
            <p:cNvSpPr/>
            <p:nvPr/>
          </p:nvSpPr>
          <p:spPr>
            <a:xfrm>
              <a:off x="0" y="254"/>
              <a:ext cx="6832726" cy="6835394"/>
            </a:xfrm>
            <a:custGeom>
              <a:avLst/>
              <a:gdLst/>
              <a:ahLst/>
              <a:cxnLst/>
              <a:rect l="l" t="t" r="r" b="b"/>
              <a:pathLst>
                <a:path w="6832726" h="6835394">
                  <a:moveTo>
                    <a:pt x="3408807" y="6835394"/>
                  </a:moveTo>
                  <a:cubicBezTo>
                    <a:pt x="3385947" y="6835394"/>
                    <a:pt x="3370707" y="6812534"/>
                    <a:pt x="3370707" y="6797294"/>
                  </a:cubicBezTo>
                  <a:cubicBezTo>
                    <a:pt x="3370707" y="6774434"/>
                    <a:pt x="3385947" y="6759194"/>
                    <a:pt x="3408807" y="6759194"/>
                  </a:cubicBezTo>
                  <a:cubicBezTo>
                    <a:pt x="3424047" y="6759194"/>
                    <a:pt x="3446907" y="6774434"/>
                    <a:pt x="3446907" y="6797294"/>
                  </a:cubicBezTo>
                  <a:cubicBezTo>
                    <a:pt x="3446907" y="6812534"/>
                    <a:pt x="3424047" y="6835394"/>
                    <a:pt x="3408807" y="6835394"/>
                  </a:cubicBezTo>
                  <a:moveTo>
                    <a:pt x="3584194" y="6789674"/>
                  </a:moveTo>
                  <a:cubicBezTo>
                    <a:pt x="3584194" y="6766814"/>
                    <a:pt x="3599434" y="6751574"/>
                    <a:pt x="3614674" y="6751574"/>
                  </a:cubicBezTo>
                  <a:cubicBezTo>
                    <a:pt x="3637534" y="6751574"/>
                    <a:pt x="3660394" y="6766814"/>
                    <a:pt x="3660394" y="6789674"/>
                  </a:cubicBezTo>
                  <a:cubicBezTo>
                    <a:pt x="3660394" y="6804914"/>
                    <a:pt x="3645154" y="6827774"/>
                    <a:pt x="3622294" y="6827774"/>
                  </a:cubicBezTo>
                  <a:cubicBezTo>
                    <a:pt x="3599434" y="6827774"/>
                    <a:pt x="3584194" y="6812534"/>
                    <a:pt x="3584194" y="6789674"/>
                  </a:cubicBezTo>
                  <a:moveTo>
                    <a:pt x="3187700" y="6827774"/>
                  </a:moveTo>
                  <a:cubicBezTo>
                    <a:pt x="3172460" y="6827774"/>
                    <a:pt x="3149600" y="6804914"/>
                    <a:pt x="3157220" y="6782054"/>
                  </a:cubicBezTo>
                  <a:cubicBezTo>
                    <a:pt x="3157220" y="6766814"/>
                    <a:pt x="3172460" y="6751574"/>
                    <a:pt x="3195320" y="6751574"/>
                  </a:cubicBezTo>
                  <a:cubicBezTo>
                    <a:pt x="3218180" y="6751574"/>
                    <a:pt x="3233420" y="6766814"/>
                    <a:pt x="3233420" y="6789674"/>
                  </a:cubicBezTo>
                  <a:cubicBezTo>
                    <a:pt x="3225800" y="6812534"/>
                    <a:pt x="3210560" y="6827774"/>
                    <a:pt x="3195320" y="6827774"/>
                  </a:cubicBezTo>
                  <a:cubicBezTo>
                    <a:pt x="3195320" y="6827774"/>
                    <a:pt x="3187700" y="6827774"/>
                    <a:pt x="3187700" y="6827774"/>
                  </a:cubicBezTo>
                  <a:moveTo>
                    <a:pt x="3797808" y="6774307"/>
                  </a:moveTo>
                  <a:cubicBezTo>
                    <a:pt x="3790188" y="6751447"/>
                    <a:pt x="3805428" y="6736207"/>
                    <a:pt x="3828288" y="6728587"/>
                  </a:cubicBezTo>
                  <a:cubicBezTo>
                    <a:pt x="3851148" y="6728587"/>
                    <a:pt x="3866388" y="6743827"/>
                    <a:pt x="3874008" y="6766687"/>
                  </a:cubicBezTo>
                  <a:cubicBezTo>
                    <a:pt x="3874008" y="6781927"/>
                    <a:pt x="3858768" y="6804787"/>
                    <a:pt x="3835908" y="6804787"/>
                  </a:cubicBezTo>
                  <a:cubicBezTo>
                    <a:pt x="3813048" y="6804787"/>
                    <a:pt x="3797808" y="6789547"/>
                    <a:pt x="3797808" y="6774307"/>
                  </a:cubicBezTo>
                  <a:moveTo>
                    <a:pt x="2974213" y="6804787"/>
                  </a:moveTo>
                  <a:cubicBezTo>
                    <a:pt x="2951353" y="6804787"/>
                    <a:pt x="2936113" y="6781927"/>
                    <a:pt x="2943733" y="6759067"/>
                  </a:cubicBezTo>
                  <a:cubicBezTo>
                    <a:pt x="2943733" y="6743827"/>
                    <a:pt x="2966593" y="6728587"/>
                    <a:pt x="2981833" y="6728587"/>
                  </a:cubicBezTo>
                  <a:cubicBezTo>
                    <a:pt x="3004693" y="6728587"/>
                    <a:pt x="3019933" y="6751447"/>
                    <a:pt x="3019933" y="6774307"/>
                  </a:cubicBezTo>
                  <a:cubicBezTo>
                    <a:pt x="3012313" y="6789547"/>
                    <a:pt x="2997073" y="6804787"/>
                    <a:pt x="2981833" y="6804787"/>
                  </a:cubicBezTo>
                  <a:cubicBezTo>
                    <a:pt x="2974213" y="6804787"/>
                    <a:pt x="2974213" y="6804787"/>
                    <a:pt x="2974213" y="6804787"/>
                  </a:cubicBezTo>
                  <a:moveTo>
                    <a:pt x="4011295" y="6743700"/>
                  </a:moveTo>
                  <a:cubicBezTo>
                    <a:pt x="4003675" y="6720840"/>
                    <a:pt x="4018915" y="6705600"/>
                    <a:pt x="4041775" y="6697980"/>
                  </a:cubicBezTo>
                  <a:cubicBezTo>
                    <a:pt x="4057015" y="6697980"/>
                    <a:pt x="4079875" y="6705600"/>
                    <a:pt x="4079875" y="6728460"/>
                  </a:cubicBezTo>
                  <a:cubicBezTo>
                    <a:pt x="4087495" y="6751320"/>
                    <a:pt x="4072255" y="6766560"/>
                    <a:pt x="4049395" y="6774180"/>
                  </a:cubicBezTo>
                  <a:cubicBezTo>
                    <a:pt x="4049395" y="6774180"/>
                    <a:pt x="4049395" y="6774180"/>
                    <a:pt x="4041775" y="6774180"/>
                  </a:cubicBezTo>
                  <a:cubicBezTo>
                    <a:pt x="4026535" y="6774180"/>
                    <a:pt x="4011295" y="6758940"/>
                    <a:pt x="4011295" y="6743700"/>
                  </a:cubicBezTo>
                  <a:moveTo>
                    <a:pt x="2760599" y="6766560"/>
                  </a:moveTo>
                  <a:cubicBezTo>
                    <a:pt x="2737739" y="6766560"/>
                    <a:pt x="2730119" y="6743700"/>
                    <a:pt x="2730119" y="6728460"/>
                  </a:cubicBezTo>
                  <a:cubicBezTo>
                    <a:pt x="2737739" y="6705600"/>
                    <a:pt x="2752979" y="6690360"/>
                    <a:pt x="2775839" y="6697980"/>
                  </a:cubicBezTo>
                  <a:cubicBezTo>
                    <a:pt x="2798699" y="6697980"/>
                    <a:pt x="2806319" y="6720840"/>
                    <a:pt x="2806319" y="6736080"/>
                  </a:cubicBezTo>
                  <a:cubicBezTo>
                    <a:pt x="2798699" y="6758940"/>
                    <a:pt x="2783459" y="6774180"/>
                    <a:pt x="2768219" y="6774180"/>
                  </a:cubicBezTo>
                  <a:cubicBezTo>
                    <a:pt x="2768219" y="6774180"/>
                    <a:pt x="2760599" y="6774180"/>
                    <a:pt x="2760599" y="6766560"/>
                  </a:cubicBezTo>
                  <a:moveTo>
                    <a:pt x="4217162" y="6697853"/>
                  </a:moveTo>
                  <a:cubicBezTo>
                    <a:pt x="4209542" y="6682613"/>
                    <a:pt x="4224782" y="6659753"/>
                    <a:pt x="4247642" y="6652133"/>
                  </a:cubicBezTo>
                  <a:cubicBezTo>
                    <a:pt x="4262882" y="6644513"/>
                    <a:pt x="4285742" y="6659753"/>
                    <a:pt x="4293362" y="6682613"/>
                  </a:cubicBezTo>
                  <a:cubicBezTo>
                    <a:pt x="4293362" y="6697853"/>
                    <a:pt x="4285742" y="6720713"/>
                    <a:pt x="4262882" y="6728333"/>
                  </a:cubicBezTo>
                  <a:cubicBezTo>
                    <a:pt x="4262882" y="6728333"/>
                    <a:pt x="4255262" y="6728333"/>
                    <a:pt x="4255262" y="6728333"/>
                  </a:cubicBezTo>
                  <a:cubicBezTo>
                    <a:pt x="4240022" y="6728333"/>
                    <a:pt x="4224782" y="6713093"/>
                    <a:pt x="4217162" y="6697853"/>
                  </a:cubicBezTo>
                  <a:moveTo>
                    <a:pt x="2547112" y="6720713"/>
                  </a:moveTo>
                  <a:cubicBezTo>
                    <a:pt x="2531872" y="6713093"/>
                    <a:pt x="2516632" y="6697853"/>
                    <a:pt x="2524252" y="6674993"/>
                  </a:cubicBezTo>
                  <a:cubicBezTo>
                    <a:pt x="2524252" y="6652133"/>
                    <a:pt x="2547112" y="6644513"/>
                    <a:pt x="2569972" y="6644513"/>
                  </a:cubicBezTo>
                  <a:cubicBezTo>
                    <a:pt x="2585212" y="6652133"/>
                    <a:pt x="2600452" y="6674993"/>
                    <a:pt x="2592832" y="6697980"/>
                  </a:cubicBezTo>
                  <a:cubicBezTo>
                    <a:pt x="2592832" y="6713220"/>
                    <a:pt x="2577592" y="6720840"/>
                    <a:pt x="2562352" y="6720840"/>
                  </a:cubicBezTo>
                  <a:cubicBezTo>
                    <a:pt x="2554732" y="6720840"/>
                    <a:pt x="2554732" y="6720840"/>
                    <a:pt x="2547112" y="6720840"/>
                  </a:cubicBezTo>
                  <a:lnTo>
                    <a:pt x="2547112" y="6720713"/>
                  </a:lnTo>
                  <a:moveTo>
                    <a:pt x="4423029" y="6644386"/>
                  </a:moveTo>
                  <a:cubicBezTo>
                    <a:pt x="4415409" y="6621526"/>
                    <a:pt x="4430649" y="6598666"/>
                    <a:pt x="4445889" y="6590919"/>
                  </a:cubicBezTo>
                  <a:cubicBezTo>
                    <a:pt x="4468749" y="6590919"/>
                    <a:pt x="4491609" y="6598539"/>
                    <a:pt x="4499229" y="6621399"/>
                  </a:cubicBezTo>
                  <a:cubicBezTo>
                    <a:pt x="4499229" y="6636639"/>
                    <a:pt x="4491609" y="6659499"/>
                    <a:pt x="4468749" y="6667119"/>
                  </a:cubicBezTo>
                  <a:cubicBezTo>
                    <a:pt x="4468749" y="6667119"/>
                    <a:pt x="4461129" y="6667119"/>
                    <a:pt x="4461129" y="6667119"/>
                  </a:cubicBezTo>
                  <a:cubicBezTo>
                    <a:pt x="4445889" y="6667119"/>
                    <a:pt x="4430649" y="6659499"/>
                    <a:pt x="4423029" y="6644259"/>
                  </a:cubicBezTo>
                  <a:lnTo>
                    <a:pt x="4423029" y="6644386"/>
                  </a:lnTo>
                  <a:moveTo>
                    <a:pt x="2341118" y="6659626"/>
                  </a:moveTo>
                  <a:cubicBezTo>
                    <a:pt x="2318258" y="6652006"/>
                    <a:pt x="2310638" y="6629146"/>
                    <a:pt x="2318258" y="6613906"/>
                  </a:cubicBezTo>
                  <a:cubicBezTo>
                    <a:pt x="2325878" y="6591046"/>
                    <a:pt x="2348738" y="6583426"/>
                    <a:pt x="2363978" y="6591046"/>
                  </a:cubicBezTo>
                  <a:cubicBezTo>
                    <a:pt x="2386838" y="6591046"/>
                    <a:pt x="2394458" y="6613906"/>
                    <a:pt x="2386838" y="6636766"/>
                  </a:cubicBezTo>
                  <a:cubicBezTo>
                    <a:pt x="2386838" y="6652006"/>
                    <a:pt x="2371598" y="6659626"/>
                    <a:pt x="2356358" y="6659626"/>
                  </a:cubicBezTo>
                  <a:cubicBezTo>
                    <a:pt x="2348738" y="6659626"/>
                    <a:pt x="2348738" y="6659626"/>
                    <a:pt x="2341118" y="6659626"/>
                  </a:cubicBezTo>
                  <a:moveTo>
                    <a:pt x="4628896" y="6568059"/>
                  </a:moveTo>
                  <a:cubicBezTo>
                    <a:pt x="4621276" y="6552819"/>
                    <a:pt x="4628896" y="6529959"/>
                    <a:pt x="4644136" y="6522339"/>
                  </a:cubicBezTo>
                  <a:cubicBezTo>
                    <a:pt x="4666996" y="6514719"/>
                    <a:pt x="4689856" y="6522339"/>
                    <a:pt x="4697476" y="6545199"/>
                  </a:cubicBezTo>
                  <a:cubicBezTo>
                    <a:pt x="4705096" y="6560439"/>
                    <a:pt x="4697476" y="6583299"/>
                    <a:pt x="4674616" y="6590919"/>
                  </a:cubicBezTo>
                  <a:cubicBezTo>
                    <a:pt x="4674616" y="6590919"/>
                    <a:pt x="4666996" y="6598539"/>
                    <a:pt x="4659376" y="6598539"/>
                  </a:cubicBezTo>
                  <a:cubicBezTo>
                    <a:pt x="4644136" y="6598539"/>
                    <a:pt x="4628896" y="6583299"/>
                    <a:pt x="4628896" y="6568059"/>
                  </a:cubicBezTo>
                  <a:moveTo>
                    <a:pt x="2135251" y="6583299"/>
                  </a:moveTo>
                  <a:cubicBezTo>
                    <a:pt x="2120011" y="6575679"/>
                    <a:pt x="2112391" y="6552819"/>
                    <a:pt x="2120011" y="6537579"/>
                  </a:cubicBezTo>
                  <a:cubicBezTo>
                    <a:pt x="2127631" y="6514719"/>
                    <a:pt x="2150491" y="6507099"/>
                    <a:pt x="2165731" y="6514719"/>
                  </a:cubicBezTo>
                  <a:cubicBezTo>
                    <a:pt x="2188591" y="6522339"/>
                    <a:pt x="2196211" y="6545199"/>
                    <a:pt x="2188591" y="6560439"/>
                  </a:cubicBezTo>
                  <a:cubicBezTo>
                    <a:pt x="2180971" y="6575679"/>
                    <a:pt x="2165731" y="6590919"/>
                    <a:pt x="2150491" y="6590919"/>
                  </a:cubicBezTo>
                  <a:cubicBezTo>
                    <a:pt x="2150491" y="6590919"/>
                    <a:pt x="2142871" y="6590919"/>
                    <a:pt x="2135251" y="6583299"/>
                  </a:cubicBezTo>
                  <a:moveTo>
                    <a:pt x="4827143" y="6491732"/>
                  </a:moveTo>
                  <a:cubicBezTo>
                    <a:pt x="4811903" y="6468872"/>
                    <a:pt x="4819523" y="6446012"/>
                    <a:pt x="4842383" y="6438265"/>
                  </a:cubicBezTo>
                  <a:cubicBezTo>
                    <a:pt x="4857623" y="6430645"/>
                    <a:pt x="4880483" y="6438265"/>
                    <a:pt x="4895723" y="6453505"/>
                  </a:cubicBezTo>
                  <a:cubicBezTo>
                    <a:pt x="4903343" y="6476365"/>
                    <a:pt x="4895723" y="6499225"/>
                    <a:pt x="4872863" y="6506972"/>
                  </a:cubicBezTo>
                  <a:cubicBezTo>
                    <a:pt x="4872863" y="6506972"/>
                    <a:pt x="4865243" y="6506972"/>
                    <a:pt x="4857623" y="6506972"/>
                  </a:cubicBezTo>
                  <a:cubicBezTo>
                    <a:pt x="4842383" y="6506972"/>
                    <a:pt x="4827143" y="6499352"/>
                    <a:pt x="4827143" y="6491732"/>
                  </a:cubicBezTo>
                  <a:moveTo>
                    <a:pt x="1936877" y="6499352"/>
                  </a:moveTo>
                  <a:cubicBezTo>
                    <a:pt x="1921637" y="6491732"/>
                    <a:pt x="1914017" y="6468872"/>
                    <a:pt x="1921637" y="6445885"/>
                  </a:cubicBezTo>
                  <a:cubicBezTo>
                    <a:pt x="1929257" y="6430645"/>
                    <a:pt x="1952117" y="6423025"/>
                    <a:pt x="1974977" y="6430645"/>
                  </a:cubicBezTo>
                  <a:cubicBezTo>
                    <a:pt x="1990217" y="6438265"/>
                    <a:pt x="1997837" y="6461125"/>
                    <a:pt x="1990217" y="6476365"/>
                  </a:cubicBezTo>
                  <a:cubicBezTo>
                    <a:pt x="1982597" y="6491605"/>
                    <a:pt x="1967357" y="6499225"/>
                    <a:pt x="1959737" y="6499225"/>
                  </a:cubicBezTo>
                  <a:cubicBezTo>
                    <a:pt x="1952117" y="6499225"/>
                    <a:pt x="1944497" y="6499225"/>
                    <a:pt x="1936877" y="6499225"/>
                  </a:cubicBezTo>
                  <a:lnTo>
                    <a:pt x="1936877" y="6499352"/>
                  </a:lnTo>
                  <a:moveTo>
                    <a:pt x="5017770" y="6392545"/>
                  </a:moveTo>
                  <a:cubicBezTo>
                    <a:pt x="5002530" y="6377305"/>
                    <a:pt x="5010150" y="6354445"/>
                    <a:pt x="5033010" y="6339078"/>
                  </a:cubicBezTo>
                  <a:cubicBezTo>
                    <a:pt x="5048250" y="6331458"/>
                    <a:pt x="5071110" y="6339078"/>
                    <a:pt x="5078730" y="6354318"/>
                  </a:cubicBezTo>
                  <a:cubicBezTo>
                    <a:pt x="5093970" y="6377178"/>
                    <a:pt x="5086350" y="6400038"/>
                    <a:pt x="5063490" y="6407785"/>
                  </a:cubicBezTo>
                  <a:cubicBezTo>
                    <a:pt x="5063490" y="6407785"/>
                    <a:pt x="5055870" y="6415405"/>
                    <a:pt x="5048250" y="6415405"/>
                  </a:cubicBezTo>
                  <a:cubicBezTo>
                    <a:pt x="5033010" y="6415405"/>
                    <a:pt x="5025390" y="6407785"/>
                    <a:pt x="5017770" y="6392545"/>
                  </a:cubicBezTo>
                  <a:moveTo>
                    <a:pt x="1746250" y="6400165"/>
                  </a:moveTo>
                  <a:cubicBezTo>
                    <a:pt x="1731010" y="6384925"/>
                    <a:pt x="1723390" y="6362065"/>
                    <a:pt x="1731010" y="6346698"/>
                  </a:cubicBezTo>
                  <a:cubicBezTo>
                    <a:pt x="1746250" y="6323838"/>
                    <a:pt x="1769110" y="6323838"/>
                    <a:pt x="1784350" y="6331458"/>
                  </a:cubicBezTo>
                  <a:cubicBezTo>
                    <a:pt x="1807210" y="6339078"/>
                    <a:pt x="1807210" y="6361938"/>
                    <a:pt x="1799590" y="6384925"/>
                  </a:cubicBezTo>
                  <a:cubicBezTo>
                    <a:pt x="1791970" y="6392545"/>
                    <a:pt x="1776730" y="6400165"/>
                    <a:pt x="1769110" y="6400165"/>
                  </a:cubicBezTo>
                  <a:cubicBezTo>
                    <a:pt x="1761490" y="6400165"/>
                    <a:pt x="1753870" y="6400165"/>
                    <a:pt x="1746250" y="6400165"/>
                  </a:cubicBezTo>
                  <a:moveTo>
                    <a:pt x="5200777" y="6285738"/>
                  </a:moveTo>
                  <a:cubicBezTo>
                    <a:pt x="5185537" y="6270498"/>
                    <a:pt x="5193157" y="6247638"/>
                    <a:pt x="5208397" y="6232271"/>
                  </a:cubicBezTo>
                  <a:cubicBezTo>
                    <a:pt x="5231257" y="6224651"/>
                    <a:pt x="5254117" y="6224651"/>
                    <a:pt x="5261737" y="6247511"/>
                  </a:cubicBezTo>
                  <a:cubicBezTo>
                    <a:pt x="5276977" y="6262751"/>
                    <a:pt x="5269357" y="6285611"/>
                    <a:pt x="5254117" y="6293231"/>
                  </a:cubicBezTo>
                  <a:cubicBezTo>
                    <a:pt x="5246497" y="6300851"/>
                    <a:pt x="5238877" y="6300851"/>
                    <a:pt x="5231257" y="6300851"/>
                  </a:cubicBezTo>
                  <a:cubicBezTo>
                    <a:pt x="5223637" y="6300851"/>
                    <a:pt x="5208397" y="6293231"/>
                    <a:pt x="5200777" y="6285611"/>
                  </a:cubicBezTo>
                  <a:lnTo>
                    <a:pt x="5200777" y="6285738"/>
                  </a:lnTo>
                  <a:moveTo>
                    <a:pt x="1563243" y="6285738"/>
                  </a:moveTo>
                  <a:cubicBezTo>
                    <a:pt x="1548003" y="6270498"/>
                    <a:pt x="1540383" y="6247638"/>
                    <a:pt x="1548003" y="6232271"/>
                  </a:cubicBezTo>
                  <a:cubicBezTo>
                    <a:pt x="1563243" y="6217031"/>
                    <a:pt x="1586103" y="6209411"/>
                    <a:pt x="1601343" y="6224651"/>
                  </a:cubicBezTo>
                  <a:cubicBezTo>
                    <a:pt x="1624203" y="6232271"/>
                    <a:pt x="1624203" y="6255131"/>
                    <a:pt x="1616583" y="6278118"/>
                  </a:cubicBezTo>
                  <a:cubicBezTo>
                    <a:pt x="1608963" y="6285738"/>
                    <a:pt x="1593723" y="6293358"/>
                    <a:pt x="1586103" y="6293358"/>
                  </a:cubicBezTo>
                  <a:cubicBezTo>
                    <a:pt x="1578483" y="6293358"/>
                    <a:pt x="1570863" y="6293358"/>
                    <a:pt x="1563243" y="6285738"/>
                  </a:cubicBezTo>
                  <a:moveTo>
                    <a:pt x="5376164" y="6163691"/>
                  </a:moveTo>
                  <a:cubicBezTo>
                    <a:pt x="5368544" y="6148451"/>
                    <a:pt x="5368544" y="6125591"/>
                    <a:pt x="5383784" y="6110224"/>
                  </a:cubicBezTo>
                  <a:cubicBezTo>
                    <a:pt x="5406644" y="6102604"/>
                    <a:pt x="5429504" y="6102604"/>
                    <a:pt x="5437124" y="6117844"/>
                  </a:cubicBezTo>
                  <a:cubicBezTo>
                    <a:pt x="5452364" y="6140704"/>
                    <a:pt x="5452364" y="6163564"/>
                    <a:pt x="5429504" y="6171311"/>
                  </a:cubicBezTo>
                  <a:cubicBezTo>
                    <a:pt x="5421884" y="6178931"/>
                    <a:pt x="5414264" y="6178931"/>
                    <a:pt x="5406644" y="6178931"/>
                  </a:cubicBezTo>
                  <a:cubicBezTo>
                    <a:pt x="5399024" y="6178931"/>
                    <a:pt x="5383784" y="6178931"/>
                    <a:pt x="5376164" y="6163691"/>
                  </a:cubicBezTo>
                  <a:moveTo>
                    <a:pt x="1387856" y="6163691"/>
                  </a:moveTo>
                  <a:cubicBezTo>
                    <a:pt x="1364996" y="6148451"/>
                    <a:pt x="1364996" y="6125591"/>
                    <a:pt x="1380236" y="6110224"/>
                  </a:cubicBezTo>
                  <a:cubicBezTo>
                    <a:pt x="1387856" y="6094984"/>
                    <a:pt x="1410716" y="6087364"/>
                    <a:pt x="1425956" y="6102604"/>
                  </a:cubicBezTo>
                  <a:cubicBezTo>
                    <a:pt x="1448816" y="6110224"/>
                    <a:pt x="1448816" y="6140704"/>
                    <a:pt x="1441196" y="6156071"/>
                  </a:cubicBezTo>
                  <a:cubicBezTo>
                    <a:pt x="1433576" y="6163691"/>
                    <a:pt x="1418336" y="6171311"/>
                    <a:pt x="1410716" y="6171311"/>
                  </a:cubicBezTo>
                  <a:cubicBezTo>
                    <a:pt x="1395476" y="6171311"/>
                    <a:pt x="1387856" y="6163691"/>
                    <a:pt x="1387856" y="6163691"/>
                  </a:cubicBezTo>
                  <a:moveTo>
                    <a:pt x="5551551" y="6034024"/>
                  </a:moveTo>
                  <a:cubicBezTo>
                    <a:pt x="5536311" y="6018784"/>
                    <a:pt x="5536311" y="5995924"/>
                    <a:pt x="5551551" y="5980557"/>
                  </a:cubicBezTo>
                  <a:cubicBezTo>
                    <a:pt x="5566791" y="5965317"/>
                    <a:pt x="5597271" y="5972937"/>
                    <a:pt x="5604891" y="5988177"/>
                  </a:cubicBezTo>
                  <a:cubicBezTo>
                    <a:pt x="5620131" y="6003417"/>
                    <a:pt x="5620131" y="6026277"/>
                    <a:pt x="5604891" y="6041644"/>
                  </a:cubicBezTo>
                  <a:cubicBezTo>
                    <a:pt x="5597271" y="6049264"/>
                    <a:pt x="5589651" y="6049264"/>
                    <a:pt x="5574411" y="6049264"/>
                  </a:cubicBezTo>
                  <a:cubicBezTo>
                    <a:pt x="5566791" y="6049264"/>
                    <a:pt x="5559171" y="6041644"/>
                    <a:pt x="5551551" y="6034024"/>
                  </a:cubicBezTo>
                  <a:moveTo>
                    <a:pt x="1212469" y="6026404"/>
                  </a:moveTo>
                  <a:cubicBezTo>
                    <a:pt x="1197229" y="6011164"/>
                    <a:pt x="1197229" y="5988304"/>
                    <a:pt x="1212469" y="5972937"/>
                  </a:cubicBezTo>
                  <a:cubicBezTo>
                    <a:pt x="1220089" y="5957697"/>
                    <a:pt x="1250569" y="5957697"/>
                    <a:pt x="1265809" y="5972937"/>
                  </a:cubicBezTo>
                  <a:cubicBezTo>
                    <a:pt x="1281049" y="5980557"/>
                    <a:pt x="1281049" y="6003417"/>
                    <a:pt x="1265809" y="6026404"/>
                  </a:cubicBezTo>
                  <a:cubicBezTo>
                    <a:pt x="1258189" y="6034024"/>
                    <a:pt x="1250569" y="6034024"/>
                    <a:pt x="1235329" y="6034024"/>
                  </a:cubicBezTo>
                  <a:cubicBezTo>
                    <a:pt x="1227709" y="6034024"/>
                    <a:pt x="1220089" y="6034024"/>
                    <a:pt x="1212469" y="6026404"/>
                  </a:cubicBezTo>
                  <a:moveTo>
                    <a:pt x="5711698" y="5896737"/>
                  </a:moveTo>
                  <a:cubicBezTo>
                    <a:pt x="5696458" y="5881497"/>
                    <a:pt x="5696458" y="5858637"/>
                    <a:pt x="5711698" y="5843270"/>
                  </a:cubicBezTo>
                  <a:cubicBezTo>
                    <a:pt x="5726938" y="5828030"/>
                    <a:pt x="5749798" y="5828030"/>
                    <a:pt x="5765038" y="5843270"/>
                  </a:cubicBezTo>
                  <a:cubicBezTo>
                    <a:pt x="5780278" y="5858510"/>
                    <a:pt x="5780278" y="5881370"/>
                    <a:pt x="5765038" y="5896737"/>
                  </a:cubicBezTo>
                  <a:cubicBezTo>
                    <a:pt x="5757418" y="5904357"/>
                    <a:pt x="5749798" y="5904357"/>
                    <a:pt x="5734558" y="5904357"/>
                  </a:cubicBezTo>
                  <a:cubicBezTo>
                    <a:pt x="5726938" y="5904357"/>
                    <a:pt x="5719318" y="5904357"/>
                    <a:pt x="5711698" y="5896737"/>
                  </a:cubicBezTo>
                  <a:moveTo>
                    <a:pt x="1052322" y="5881497"/>
                  </a:moveTo>
                  <a:cubicBezTo>
                    <a:pt x="1037082" y="5866257"/>
                    <a:pt x="1037082" y="5843397"/>
                    <a:pt x="1052322" y="5828030"/>
                  </a:cubicBezTo>
                  <a:cubicBezTo>
                    <a:pt x="1067562" y="5812790"/>
                    <a:pt x="1090422" y="5812790"/>
                    <a:pt x="1105662" y="5828030"/>
                  </a:cubicBezTo>
                  <a:cubicBezTo>
                    <a:pt x="1120902" y="5843270"/>
                    <a:pt x="1120902" y="5866130"/>
                    <a:pt x="1105662" y="5881497"/>
                  </a:cubicBezTo>
                  <a:cubicBezTo>
                    <a:pt x="1098042" y="5889117"/>
                    <a:pt x="1090422" y="5896737"/>
                    <a:pt x="1082802" y="5896737"/>
                  </a:cubicBezTo>
                  <a:cubicBezTo>
                    <a:pt x="1067562" y="5896737"/>
                    <a:pt x="1059942" y="5889117"/>
                    <a:pt x="1052322" y="5881497"/>
                  </a:cubicBezTo>
                  <a:moveTo>
                    <a:pt x="5864225" y="5744210"/>
                  </a:moveTo>
                  <a:cubicBezTo>
                    <a:pt x="5848985" y="5728970"/>
                    <a:pt x="5848985" y="5706110"/>
                    <a:pt x="5864225" y="5690743"/>
                  </a:cubicBezTo>
                  <a:cubicBezTo>
                    <a:pt x="5871845" y="5675503"/>
                    <a:pt x="5902325" y="5675503"/>
                    <a:pt x="5917565" y="5690743"/>
                  </a:cubicBezTo>
                  <a:cubicBezTo>
                    <a:pt x="5932805" y="5705983"/>
                    <a:pt x="5932805" y="5728843"/>
                    <a:pt x="5917565" y="5744210"/>
                  </a:cubicBezTo>
                  <a:cubicBezTo>
                    <a:pt x="5909945" y="5751830"/>
                    <a:pt x="5902325" y="5751830"/>
                    <a:pt x="5887085" y="5751830"/>
                  </a:cubicBezTo>
                  <a:cubicBezTo>
                    <a:pt x="5879465" y="5751830"/>
                    <a:pt x="5871845" y="5751830"/>
                    <a:pt x="5864225" y="5744210"/>
                  </a:cubicBezTo>
                  <a:moveTo>
                    <a:pt x="899795" y="5728970"/>
                  </a:moveTo>
                  <a:cubicBezTo>
                    <a:pt x="884555" y="5713730"/>
                    <a:pt x="892175" y="5690870"/>
                    <a:pt x="907415" y="5675503"/>
                  </a:cubicBezTo>
                  <a:cubicBezTo>
                    <a:pt x="922655" y="5660263"/>
                    <a:pt x="945515" y="5660263"/>
                    <a:pt x="960755" y="5675503"/>
                  </a:cubicBezTo>
                  <a:cubicBezTo>
                    <a:pt x="975995" y="5690743"/>
                    <a:pt x="968375" y="5713603"/>
                    <a:pt x="953135" y="5728970"/>
                  </a:cubicBezTo>
                  <a:cubicBezTo>
                    <a:pt x="945515" y="5736590"/>
                    <a:pt x="937895" y="5736590"/>
                    <a:pt x="930275" y="5736590"/>
                  </a:cubicBezTo>
                  <a:cubicBezTo>
                    <a:pt x="922655" y="5736590"/>
                    <a:pt x="907415" y="5736590"/>
                    <a:pt x="899795" y="5728970"/>
                  </a:cubicBezTo>
                  <a:moveTo>
                    <a:pt x="6009132" y="5584063"/>
                  </a:moveTo>
                  <a:cubicBezTo>
                    <a:pt x="5986272" y="5568823"/>
                    <a:pt x="5986272" y="5545963"/>
                    <a:pt x="6001512" y="5530596"/>
                  </a:cubicBezTo>
                  <a:cubicBezTo>
                    <a:pt x="6016752" y="5515356"/>
                    <a:pt x="6039612" y="5515356"/>
                    <a:pt x="6054852" y="5522976"/>
                  </a:cubicBezTo>
                  <a:cubicBezTo>
                    <a:pt x="6070092" y="5538216"/>
                    <a:pt x="6070092" y="5561076"/>
                    <a:pt x="6062472" y="5576443"/>
                  </a:cubicBezTo>
                  <a:cubicBezTo>
                    <a:pt x="6054852" y="5591683"/>
                    <a:pt x="6039612" y="5591683"/>
                    <a:pt x="6031992" y="5591683"/>
                  </a:cubicBezTo>
                  <a:cubicBezTo>
                    <a:pt x="6024372" y="5591683"/>
                    <a:pt x="6009132" y="5591683"/>
                    <a:pt x="6009132" y="5584063"/>
                  </a:cubicBezTo>
                  <a:moveTo>
                    <a:pt x="762508" y="5561203"/>
                  </a:moveTo>
                  <a:cubicBezTo>
                    <a:pt x="747268" y="5545963"/>
                    <a:pt x="747268" y="5523103"/>
                    <a:pt x="762508" y="5507736"/>
                  </a:cubicBezTo>
                  <a:cubicBezTo>
                    <a:pt x="785368" y="5500116"/>
                    <a:pt x="808228" y="5500116"/>
                    <a:pt x="823468" y="5515356"/>
                  </a:cubicBezTo>
                  <a:cubicBezTo>
                    <a:pt x="831088" y="5530596"/>
                    <a:pt x="831088" y="5553456"/>
                    <a:pt x="815848" y="5568823"/>
                  </a:cubicBezTo>
                  <a:cubicBezTo>
                    <a:pt x="808228" y="5576443"/>
                    <a:pt x="800608" y="5576443"/>
                    <a:pt x="792988" y="5576443"/>
                  </a:cubicBezTo>
                  <a:cubicBezTo>
                    <a:pt x="777748" y="5576443"/>
                    <a:pt x="770128" y="5576443"/>
                    <a:pt x="762508" y="5561203"/>
                  </a:cubicBezTo>
                  <a:moveTo>
                    <a:pt x="6138799" y="5416296"/>
                  </a:moveTo>
                  <a:cubicBezTo>
                    <a:pt x="6123559" y="5401056"/>
                    <a:pt x="6115939" y="5378196"/>
                    <a:pt x="6131179" y="5362829"/>
                  </a:cubicBezTo>
                  <a:cubicBezTo>
                    <a:pt x="6138799" y="5347589"/>
                    <a:pt x="6161659" y="5339969"/>
                    <a:pt x="6184519" y="5355209"/>
                  </a:cubicBezTo>
                  <a:cubicBezTo>
                    <a:pt x="6199759" y="5370449"/>
                    <a:pt x="6199759" y="5393309"/>
                    <a:pt x="6192139" y="5408676"/>
                  </a:cubicBezTo>
                  <a:cubicBezTo>
                    <a:pt x="6184519" y="5416296"/>
                    <a:pt x="6169279" y="5423916"/>
                    <a:pt x="6161659" y="5423916"/>
                  </a:cubicBezTo>
                  <a:cubicBezTo>
                    <a:pt x="6154039" y="5423916"/>
                    <a:pt x="6146419" y="5423916"/>
                    <a:pt x="6138799" y="5416296"/>
                  </a:cubicBezTo>
                  <a:moveTo>
                    <a:pt x="632841" y="5393436"/>
                  </a:moveTo>
                  <a:cubicBezTo>
                    <a:pt x="617601" y="5370576"/>
                    <a:pt x="625221" y="5347716"/>
                    <a:pt x="640461" y="5339969"/>
                  </a:cubicBezTo>
                  <a:cubicBezTo>
                    <a:pt x="655701" y="5324729"/>
                    <a:pt x="678561" y="5332349"/>
                    <a:pt x="693801" y="5347589"/>
                  </a:cubicBezTo>
                  <a:cubicBezTo>
                    <a:pt x="701421" y="5362829"/>
                    <a:pt x="701421" y="5385689"/>
                    <a:pt x="686181" y="5401056"/>
                  </a:cubicBezTo>
                  <a:cubicBezTo>
                    <a:pt x="678561" y="5408676"/>
                    <a:pt x="670941" y="5408676"/>
                    <a:pt x="663321" y="5408676"/>
                  </a:cubicBezTo>
                  <a:cubicBezTo>
                    <a:pt x="648081" y="5408676"/>
                    <a:pt x="640461" y="5401056"/>
                    <a:pt x="632841" y="5393436"/>
                  </a:cubicBezTo>
                  <a:moveTo>
                    <a:pt x="6260719" y="5240909"/>
                  </a:moveTo>
                  <a:cubicBezTo>
                    <a:pt x="6237859" y="5225669"/>
                    <a:pt x="6237859" y="5202809"/>
                    <a:pt x="6245479" y="5187442"/>
                  </a:cubicBezTo>
                  <a:cubicBezTo>
                    <a:pt x="6260719" y="5172202"/>
                    <a:pt x="6283579" y="5164582"/>
                    <a:pt x="6298819" y="5172202"/>
                  </a:cubicBezTo>
                  <a:cubicBezTo>
                    <a:pt x="6314059" y="5187442"/>
                    <a:pt x="6321679" y="5210302"/>
                    <a:pt x="6314059" y="5225669"/>
                  </a:cubicBezTo>
                  <a:cubicBezTo>
                    <a:pt x="6306439" y="5240909"/>
                    <a:pt x="6291199" y="5248529"/>
                    <a:pt x="6275959" y="5248529"/>
                  </a:cubicBezTo>
                  <a:cubicBezTo>
                    <a:pt x="6275959" y="5248529"/>
                    <a:pt x="6268339" y="5240909"/>
                    <a:pt x="6260719" y="5240909"/>
                  </a:cubicBezTo>
                  <a:moveTo>
                    <a:pt x="510794" y="5210429"/>
                  </a:moveTo>
                  <a:cubicBezTo>
                    <a:pt x="495554" y="5195189"/>
                    <a:pt x="503174" y="5172329"/>
                    <a:pt x="526034" y="5156962"/>
                  </a:cubicBezTo>
                  <a:cubicBezTo>
                    <a:pt x="541274" y="5149342"/>
                    <a:pt x="564134" y="5149342"/>
                    <a:pt x="571754" y="5172202"/>
                  </a:cubicBezTo>
                  <a:cubicBezTo>
                    <a:pt x="586994" y="5187442"/>
                    <a:pt x="579374" y="5210302"/>
                    <a:pt x="564134" y="5225669"/>
                  </a:cubicBezTo>
                  <a:cubicBezTo>
                    <a:pt x="556514" y="5225669"/>
                    <a:pt x="548894" y="5225669"/>
                    <a:pt x="541274" y="5225669"/>
                  </a:cubicBezTo>
                  <a:cubicBezTo>
                    <a:pt x="526034" y="5225669"/>
                    <a:pt x="518414" y="5225669"/>
                    <a:pt x="510794" y="5210429"/>
                  </a:cubicBezTo>
                  <a:moveTo>
                    <a:pt x="6367526" y="5057902"/>
                  </a:moveTo>
                  <a:cubicBezTo>
                    <a:pt x="6352286" y="5042662"/>
                    <a:pt x="6344666" y="5019802"/>
                    <a:pt x="6352286" y="5004435"/>
                  </a:cubicBezTo>
                  <a:cubicBezTo>
                    <a:pt x="6367526" y="4989195"/>
                    <a:pt x="6390386" y="4981575"/>
                    <a:pt x="6405626" y="4989195"/>
                  </a:cubicBezTo>
                  <a:cubicBezTo>
                    <a:pt x="6420866" y="4996815"/>
                    <a:pt x="6428486" y="5019675"/>
                    <a:pt x="6420866" y="5042662"/>
                  </a:cubicBezTo>
                  <a:cubicBezTo>
                    <a:pt x="6413246" y="5050282"/>
                    <a:pt x="6398006" y="5057902"/>
                    <a:pt x="6390386" y="5057902"/>
                  </a:cubicBezTo>
                  <a:cubicBezTo>
                    <a:pt x="6382766" y="5057902"/>
                    <a:pt x="6375146" y="5057902"/>
                    <a:pt x="6367526" y="5057902"/>
                  </a:cubicBezTo>
                  <a:moveTo>
                    <a:pt x="404114" y="5019802"/>
                  </a:moveTo>
                  <a:cubicBezTo>
                    <a:pt x="388874" y="5004562"/>
                    <a:pt x="396494" y="4981702"/>
                    <a:pt x="419354" y="4974082"/>
                  </a:cubicBezTo>
                  <a:cubicBezTo>
                    <a:pt x="434594" y="4958842"/>
                    <a:pt x="457454" y="4966462"/>
                    <a:pt x="472694" y="4989322"/>
                  </a:cubicBezTo>
                  <a:cubicBezTo>
                    <a:pt x="480314" y="5004562"/>
                    <a:pt x="472694" y="5027422"/>
                    <a:pt x="449834" y="5035042"/>
                  </a:cubicBezTo>
                  <a:cubicBezTo>
                    <a:pt x="449834" y="5042662"/>
                    <a:pt x="442214" y="5042662"/>
                    <a:pt x="434594" y="5042662"/>
                  </a:cubicBezTo>
                  <a:cubicBezTo>
                    <a:pt x="419354" y="5042662"/>
                    <a:pt x="411734" y="5035042"/>
                    <a:pt x="404114" y="5019802"/>
                  </a:cubicBezTo>
                  <a:moveTo>
                    <a:pt x="6466713" y="4867275"/>
                  </a:moveTo>
                  <a:cubicBezTo>
                    <a:pt x="6451473" y="4859655"/>
                    <a:pt x="6436233" y="4836795"/>
                    <a:pt x="6451473" y="4813808"/>
                  </a:cubicBezTo>
                  <a:cubicBezTo>
                    <a:pt x="6459093" y="4798568"/>
                    <a:pt x="6481953" y="4790948"/>
                    <a:pt x="6497193" y="4798568"/>
                  </a:cubicBezTo>
                  <a:cubicBezTo>
                    <a:pt x="6520053" y="4806188"/>
                    <a:pt x="6527673" y="4829048"/>
                    <a:pt x="6520053" y="4844288"/>
                  </a:cubicBezTo>
                  <a:cubicBezTo>
                    <a:pt x="6512433" y="4859528"/>
                    <a:pt x="6497193" y="4867148"/>
                    <a:pt x="6481953" y="4867148"/>
                  </a:cubicBezTo>
                  <a:cubicBezTo>
                    <a:pt x="6474333" y="4867148"/>
                    <a:pt x="6474333" y="4867148"/>
                    <a:pt x="6466713" y="4867148"/>
                  </a:cubicBezTo>
                  <a:lnTo>
                    <a:pt x="6466713" y="4867275"/>
                  </a:lnTo>
                  <a:moveTo>
                    <a:pt x="305054" y="4829175"/>
                  </a:moveTo>
                  <a:cubicBezTo>
                    <a:pt x="297434" y="4806315"/>
                    <a:pt x="305054" y="4783455"/>
                    <a:pt x="327914" y="4775708"/>
                  </a:cubicBezTo>
                  <a:cubicBezTo>
                    <a:pt x="343154" y="4768088"/>
                    <a:pt x="366014" y="4775708"/>
                    <a:pt x="373634" y="4798568"/>
                  </a:cubicBezTo>
                  <a:cubicBezTo>
                    <a:pt x="381254" y="4813808"/>
                    <a:pt x="373634" y="4836668"/>
                    <a:pt x="358394" y="4844288"/>
                  </a:cubicBezTo>
                  <a:cubicBezTo>
                    <a:pt x="350774" y="4851908"/>
                    <a:pt x="343154" y="4851908"/>
                    <a:pt x="343154" y="4851908"/>
                  </a:cubicBezTo>
                  <a:cubicBezTo>
                    <a:pt x="327914" y="4851908"/>
                    <a:pt x="312674" y="4844288"/>
                    <a:pt x="305054" y="4829048"/>
                  </a:cubicBezTo>
                  <a:lnTo>
                    <a:pt x="305054" y="4829175"/>
                  </a:lnTo>
                  <a:moveTo>
                    <a:pt x="6550660" y="4668774"/>
                  </a:moveTo>
                  <a:cubicBezTo>
                    <a:pt x="6535420" y="4661154"/>
                    <a:pt x="6520180" y="4638294"/>
                    <a:pt x="6527800" y="4623054"/>
                  </a:cubicBezTo>
                  <a:cubicBezTo>
                    <a:pt x="6535420" y="4600194"/>
                    <a:pt x="6558280" y="4592574"/>
                    <a:pt x="6581140" y="4600194"/>
                  </a:cubicBezTo>
                  <a:cubicBezTo>
                    <a:pt x="6604000" y="4607814"/>
                    <a:pt x="6611620" y="4630674"/>
                    <a:pt x="6604000" y="4645914"/>
                  </a:cubicBezTo>
                  <a:cubicBezTo>
                    <a:pt x="6596380" y="4661154"/>
                    <a:pt x="6581140" y="4668774"/>
                    <a:pt x="6565900" y="4668774"/>
                  </a:cubicBezTo>
                  <a:cubicBezTo>
                    <a:pt x="6565900" y="4668774"/>
                    <a:pt x="6558280" y="4668774"/>
                    <a:pt x="6550660" y="4668774"/>
                  </a:cubicBezTo>
                  <a:moveTo>
                    <a:pt x="221107" y="4630674"/>
                  </a:moveTo>
                  <a:cubicBezTo>
                    <a:pt x="213487" y="4607814"/>
                    <a:pt x="228727" y="4584954"/>
                    <a:pt x="243967" y="4577207"/>
                  </a:cubicBezTo>
                  <a:cubicBezTo>
                    <a:pt x="266827" y="4569587"/>
                    <a:pt x="289687" y="4584827"/>
                    <a:pt x="297307" y="4600067"/>
                  </a:cubicBezTo>
                  <a:cubicBezTo>
                    <a:pt x="304927" y="4622927"/>
                    <a:pt x="289687" y="4645787"/>
                    <a:pt x="274447" y="4653534"/>
                  </a:cubicBezTo>
                  <a:cubicBezTo>
                    <a:pt x="266827" y="4653534"/>
                    <a:pt x="266827" y="4653534"/>
                    <a:pt x="259207" y="4653534"/>
                  </a:cubicBezTo>
                  <a:cubicBezTo>
                    <a:pt x="243967" y="4653534"/>
                    <a:pt x="228727" y="4645914"/>
                    <a:pt x="221107" y="4630674"/>
                  </a:cubicBezTo>
                  <a:moveTo>
                    <a:pt x="6626860" y="4470400"/>
                  </a:moveTo>
                  <a:cubicBezTo>
                    <a:pt x="6604000" y="4462780"/>
                    <a:pt x="6596380" y="4439920"/>
                    <a:pt x="6604000" y="4416933"/>
                  </a:cubicBezTo>
                  <a:cubicBezTo>
                    <a:pt x="6604000" y="4401693"/>
                    <a:pt x="6626860" y="4386453"/>
                    <a:pt x="6649720" y="4394073"/>
                  </a:cubicBezTo>
                  <a:cubicBezTo>
                    <a:pt x="6672580" y="4401693"/>
                    <a:pt x="6680200" y="4424553"/>
                    <a:pt x="6672580" y="4439793"/>
                  </a:cubicBezTo>
                  <a:cubicBezTo>
                    <a:pt x="6672580" y="4455033"/>
                    <a:pt x="6657340" y="4470273"/>
                    <a:pt x="6634480" y="4470273"/>
                  </a:cubicBezTo>
                  <a:cubicBezTo>
                    <a:pt x="6634480" y="4470273"/>
                    <a:pt x="6626860" y="4470273"/>
                    <a:pt x="6626860" y="4470273"/>
                  </a:cubicBezTo>
                  <a:lnTo>
                    <a:pt x="6626860" y="4470400"/>
                  </a:lnTo>
                  <a:moveTo>
                    <a:pt x="152527" y="4424680"/>
                  </a:moveTo>
                  <a:cubicBezTo>
                    <a:pt x="144907" y="4401820"/>
                    <a:pt x="160147" y="4378960"/>
                    <a:pt x="175387" y="4378960"/>
                  </a:cubicBezTo>
                  <a:cubicBezTo>
                    <a:pt x="198247" y="4371340"/>
                    <a:pt x="221107" y="4378960"/>
                    <a:pt x="228727" y="4401820"/>
                  </a:cubicBezTo>
                  <a:cubicBezTo>
                    <a:pt x="228727" y="4424680"/>
                    <a:pt x="221107" y="4439920"/>
                    <a:pt x="198247" y="4447540"/>
                  </a:cubicBezTo>
                  <a:cubicBezTo>
                    <a:pt x="198247" y="4447540"/>
                    <a:pt x="190627" y="4447540"/>
                    <a:pt x="190627" y="4447540"/>
                  </a:cubicBezTo>
                  <a:cubicBezTo>
                    <a:pt x="175387" y="4447540"/>
                    <a:pt x="160147" y="4439920"/>
                    <a:pt x="152527" y="4424680"/>
                  </a:cubicBezTo>
                  <a:moveTo>
                    <a:pt x="6687947" y="4264406"/>
                  </a:moveTo>
                  <a:cubicBezTo>
                    <a:pt x="6665086" y="4256786"/>
                    <a:pt x="6649847" y="4233926"/>
                    <a:pt x="6657467" y="4218686"/>
                  </a:cubicBezTo>
                  <a:cubicBezTo>
                    <a:pt x="6665086" y="4195826"/>
                    <a:pt x="6680326" y="4180586"/>
                    <a:pt x="6703186" y="4188206"/>
                  </a:cubicBezTo>
                  <a:cubicBezTo>
                    <a:pt x="6726047" y="4195826"/>
                    <a:pt x="6733667" y="4211066"/>
                    <a:pt x="6733667" y="4233926"/>
                  </a:cubicBezTo>
                  <a:cubicBezTo>
                    <a:pt x="6726047" y="4249166"/>
                    <a:pt x="6710807" y="4264406"/>
                    <a:pt x="6695567" y="4264406"/>
                  </a:cubicBezTo>
                  <a:cubicBezTo>
                    <a:pt x="6695567" y="4264406"/>
                    <a:pt x="6687947" y="4264406"/>
                    <a:pt x="6687947" y="4264406"/>
                  </a:cubicBezTo>
                  <a:moveTo>
                    <a:pt x="99187" y="4211066"/>
                  </a:moveTo>
                  <a:cubicBezTo>
                    <a:pt x="91567" y="4195826"/>
                    <a:pt x="106807" y="4172966"/>
                    <a:pt x="122047" y="4165346"/>
                  </a:cubicBezTo>
                  <a:cubicBezTo>
                    <a:pt x="144907" y="4165346"/>
                    <a:pt x="167767" y="4172966"/>
                    <a:pt x="167767" y="4195826"/>
                  </a:cubicBezTo>
                  <a:cubicBezTo>
                    <a:pt x="175387" y="4218686"/>
                    <a:pt x="160147" y="4241546"/>
                    <a:pt x="144907" y="4241546"/>
                  </a:cubicBezTo>
                  <a:cubicBezTo>
                    <a:pt x="137287" y="4241546"/>
                    <a:pt x="137287" y="4241546"/>
                    <a:pt x="129667" y="4241546"/>
                  </a:cubicBezTo>
                  <a:cubicBezTo>
                    <a:pt x="114427" y="4241546"/>
                    <a:pt x="99187" y="4233926"/>
                    <a:pt x="99187" y="4211066"/>
                  </a:cubicBezTo>
                  <a:moveTo>
                    <a:pt x="6733667" y="4050792"/>
                  </a:moveTo>
                  <a:cubicBezTo>
                    <a:pt x="6710807" y="4050792"/>
                    <a:pt x="6695567" y="4027932"/>
                    <a:pt x="6703187" y="4005072"/>
                  </a:cubicBezTo>
                  <a:cubicBezTo>
                    <a:pt x="6703187" y="3989832"/>
                    <a:pt x="6726048" y="3974592"/>
                    <a:pt x="6748907" y="3974592"/>
                  </a:cubicBezTo>
                  <a:cubicBezTo>
                    <a:pt x="6764148" y="3982212"/>
                    <a:pt x="6779387" y="3997452"/>
                    <a:pt x="6779387" y="4020312"/>
                  </a:cubicBezTo>
                  <a:cubicBezTo>
                    <a:pt x="6771767" y="4043172"/>
                    <a:pt x="6756527" y="4050792"/>
                    <a:pt x="6741287" y="4050792"/>
                  </a:cubicBezTo>
                  <a:cubicBezTo>
                    <a:pt x="6741287" y="4050792"/>
                    <a:pt x="6733667" y="4050792"/>
                    <a:pt x="6733667" y="4050792"/>
                  </a:cubicBezTo>
                  <a:moveTo>
                    <a:pt x="53340" y="4005072"/>
                  </a:moveTo>
                  <a:cubicBezTo>
                    <a:pt x="45720" y="3982212"/>
                    <a:pt x="60960" y="3959352"/>
                    <a:pt x="83820" y="3959352"/>
                  </a:cubicBezTo>
                  <a:cubicBezTo>
                    <a:pt x="106680" y="3951732"/>
                    <a:pt x="121920" y="3966972"/>
                    <a:pt x="129540" y="3989832"/>
                  </a:cubicBezTo>
                  <a:cubicBezTo>
                    <a:pt x="129540" y="4012692"/>
                    <a:pt x="114300" y="4027932"/>
                    <a:pt x="99060" y="4035552"/>
                  </a:cubicBezTo>
                  <a:cubicBezTo>
                    <a:pt x="91440" y="4035552"/>
                    <a:pt x="91440" y="4035552"/>
                    <a:pt x="91440" y="4035552"/>
                  </a:cubicBezTo>
                  <a:cubicBezTo>
                    <a:pt x="68580" y="4035552"/>
                    <a:pt x="53340" y="4020312"/>
                    <a:pt x="53340" y="4005072"/>
                  </a:cubicBezTo>
                  <a:moveTo>
                    <a:pt x="6764147" y="3837178"/>
                  </a:moveTo>
                  <a:cubicBezTo>
                    <a:pt x="6748907" y="3837178"/>
                    <a:pt x="6733667" y="3821938"/>
                    <a:pt x="6733667" y="3799078"/>
                  </a:cubicBezTo>
                  <a:cubicBezTo>
                    <a:pt x="6733667" y="3776218"/>
                    <a:pt x="6756526" y="3760978"/>
                    <a:pt x="6771767" y="3768598"/>
                  </a:cubicBezTo>
                  <a:cubicBezTo>
                    <a:pt x="6794626" y="3768598"/>
                    <a:pt x="6809867" y="3783838"/>
                    <a:pt x="6809867" y="3806698"/>
                  </a:cubicBezTo>
                  <a:cubicBezTo>
                    <a:pt x="6809867" y="3829558"/>
                    <a:pt x="6787007" y="3844798"/>
                    <a:pt x="6771767" y="3844798"/>
                  </a:cubicBezTo>
                  <a:cubicBezTo>
                    <a:pt x="6771767" y="3844798"/>
                    <a:pt x="6764147" y="3837178"/>
                    <a:pt x="6764147" y="3837178"/>
                  </a:cubicBezTo>
                  <a:moveTo>
                    <a:pt x="22860" y="3791458"/>
                  </a:moveTo>
                  <a:cubicBezTo>
                    <a:pt x="22860" y="3768598"/>
                    <a:pt x="38100" y="3745738"/>
                    <a:pt x="53340" y="3745738"/>
                  </a:cubicBezTo>
                  <a:cubicBezTo>
                    <a:pt x="76200" y="3745738"/>
                    <a:pt x="99060" y="3760978"/>
                    <a:pt x="99060" y="3776218"/>
                  </a:cubicBezTo>
                  <a:cubicBezTo>
                    <a:pt x="99060" y="3799078"/>
                    <a:pt x="83820" y="3821938"/>
                    <a:pt x="60960" y="3821938"/>
                  </a:cubicBezTo>
                  <a:cubicBezTo>
                    <a:pt x="38100" y="3821938"/>
                    <a:pt x="22860" y="3806698"/>
                    <a:pt x="22860" y="3791458"/>
                  </a:cubicBezTo>
                  <a:moveTo>
                    <a:pt x="6787007" y="3623564"/>
                  </a:moveTo>
                  <a:cubicBezTo>
                    <a:pt x="6764147" y="3623564"/>
                    <a:pt x="6748907" y="3608324"/>
                    <a:pt x="6748907" y="3585464"/>
                  </a:cubicBezTo>
                  <a:cubicBezTo>
                    <a:pt x="6748907" y="3562604"/>
                    <a:pt x="6771767" y="3547364"/>
                    <a:pt x="6787007" y="3554984"/>
                  </a:cubicBezTo>
                  <a:cubicBezTo>
                    <a:pt x="6809867" y="3554984"/>
                    <a:pt x="6825107" y="3570224"/>
                    <a:pt x="6825107" y="3593084"/>
                  </a:cubicBezTo>
                  <a:cubicBezTo>
                    <a:pt x="6825107" y="3608324"/>
                    <a:pt x="6809867" y="3631184"/>
                    <a:pt x="6787007" y="3631184"/>
                  </a:cubicBezTo>
                  <a:cubicBezTo>
                    <a:pt x="6787007" y="3631184"/>
                    <a:pt x="6787007" y="3631184"/>
                    <a:pt x="6787007" y="3623564"/>
                  </a:cubicBezTo>
                  <a:moveTo>
                    <a:pt x="7620" y="3570224"/>
                  </a:moveTo>
                  <a:cubicBezTo>
                    <a:pt x="7620" y="3547364"/>
                    <a:pt x="22860" y="3532124"/>
                    <a:pt x="45720" y="3532124"/>
                  </a:cubicBezTo>
                  <a:cubicBezTo>
                    <a:pt x="60960" y="3532124"/>
                    <a:pt x="83820" y="3547364"/>
                    <a:pt x="83820" y="3570224"/>
                  </a:cubicBezTo>
                  <a:cubicBezTo>
                    <a:pt x="83820" y="3593084"/>
                    <a:pt x="68580" y="3608324"/>
                    <a:pt x="45720" y="3608324"/>
                  </a:cubicBezTo>
                  <a:cubicBezTo>
                    <a:pt x="22860" y="3608324"/>
                    <a:pt x="7620" y="3593084"/>
                    <a:pt x="7620" y="3570224"/>
                  </a:cubicBezTo>
                  <a:moveTo>
                    <a:pt x="6756526" y="3371850"/>
                  </a:moveTo>
                  <a:cubicBezTo>
                    <a:pt x="6756526" y="3356610"/>
                    <a:pt x="6771767" y="3333750"/>
                    <a:pt x="6794626" y="3333750"/>
                  </a:cubicBezTo>
                  <a:cubicBezTo>
                    <a:pt x="6809867" y="3333750"/>
                    <a:pt x="6832726" y="3356610"/>
                    <a:pt x="6832726" y="3371850"/>
                  </a:cubicBezTo>
                  <a:cubicBezTo>
                    <a:pt x="6832726" y="3394710"/>
                    <a:pt x="6809867" y="3409950"/>
                    <a:pt x="6794626" y="3409950"/>
                  </a:cubicBezTo>
                  <a:cubicBezTo>
                    <a:pt x="6771767" y="3409950"/>
                    <a:pt x="6756526" y="3394710"/>
                    <a:pt x="6756526" y="3371850"/>
                  </a:cubicBezTo>
                  <a:moveTo>
                    <a:pt x="38100" y="3394710"/>
                  </a:moveTo>
                  <a:cubicBezTo>
                    <a:pt x="22860" y="3394710"/>
                    <a:pt x="0" y="3379470"/>
                    <a:pt x="0" y="3356610"/>
                  </a:cubicBezTo>
                  <a:cubicBezTo>
                    <a:pt x="0" y="3333750"/>
                    <a:pt x="22860" y="3318510"/>
                    <a:pt x="38100" y="3318510"/>
                  </a:cubicBezTo>
                  <a:cubicBezTo>
                    <a:pt x="60960" y="3318510"/>
                    <a:pt x="76200" y="3333750"/>
                    <a:pt x="76200" y="3356610"/>
                  </a:cubicBezTo>
                  <a:cubicBezTo>
                    <a:pt x="76200" y="3379470"/>
                    <a:pt x="60960" y="3394710"/>
                    <a:pt x="38100" y="3394710"/>
                  </a:cubicBezTo>
                  <a:moveTo>
                    <a:pt x="6741287" y="3165856"/>
                  </a:moveTo>
                  <a:cubicBezTo>
                    <a:pt x="6741287" y="3142996"/>
                    <a:pt x="6756527" y="3127756"/>
                    <a:pt x="6779387" y="3120136"/>
                  </a:cubicBezTo>
                  <a:cubicBezTo>
                    <a:pt x="6802247" y="3120136"/>
                    <a:pt x="6817487" y="3135376"/>
                    <a:pt x="6817487" y="3158236"/>
                  </a:cubicBezTo>
                  <a:cubicBezTo>
                    <a:pt x="6825107" y="3181096"/>
                    <a:pt x="6809867" y="3196336"/>
                    <a:pt x="6787007" y="3196336"/>
                  </a:cubicBezTo>
                  <a:cubicBezTo>
                    <a:pt x="6787007" y="3196336"/>
                    <a:pt x="6787007" y="3196336"/>
                    <a:pt x="6779387" y="3196336"/>
                  </a:cubicBezTo>
                  <a:cubicBezTo>
                    <a:pt x="6764147" y="3196336"/>
                    <a:pt x="6748907" y="3181096"/>
                    <a:pt x="6741287" y="3165856"/>
                  </a:cubicBezTo>
                  <a:moveTo>
                    <a:pt x="45720" y="3181096"/>
                  </a:moveTo>
                  <a:cubicBezTo>
                    <a:pt x="30480" y="3181096"/>
                    <a:pt x="15240" y="3158236"/>
                    <a:pt x="15240" y="3135376"/>
                  </a:cubicBezTo>
                  <a:cubicBezTo>
                    <a:pt x="15240" y="3120136"/>
                    <a:pt x="30480" y="3104896"/>
                    <a:pt x="53340" y="3104896"/>
                  </a:cubicBezTo>
                  <a:cubicBezTo>
                    <a:pt x="76200" y="3104896"/>
                    <a:pt x="91440" y="3120136"/>
                    <a:pt x="91440" y="3142996"/>
                  </a:cubicBezTo>
                  <a:cubicBezTo>
                    <a:pt x="91440" y="3165856"/>
                    <a:pt x="68580" y="3181096"/>
                    <a:pt x="53340" y="3181096"/>
                  </a:cubicBezTo>
                  <a:cubicBezTo>
                    <a:pt x="53340" y="3181096"/>
                    <a:pt x="45720" y="3181096"/>
                    <a:pt x="45720" y="3181096"/>
                  </a:cubicBezTo>
                  <a:moveTo>
                    <a:pt x="6718426" y="2952242"/>
                  </a:moveTo>
                  <a:cubicBezTo>
                    <a:pt x="6718426" y="2929382"/>
                    <a:pt x="6733667" y="2914142"/>
                    <a:pt x="6756526" y="2906522"/>
                  </a:cubicBezTo>
                  <a:cubicBezTo>
                    <a:pt x="6771767" y="2906522"/>
                    <a:pt x="6794626" y="2921762"/>
                    <a:pt x="6794626" y="2944622"/>
                  </a:cubicBezTo>
                  <a:cubicBezTo>
                    <a:pt x="6802247" y="2959862"/>
                    <a:pt x="6787007" y="2982722"/>
                    <a:pt x="6764147" y="2982722"/>
                  </a:cubicBezTo>
                  <a:cubicBezTo>
                    <a:pt x="6764147" y="2982722"/>
                    <a:pt x="6764147" y="2982722"/>
                    <a:pt x="6756526" y="2982722"/>
                  </a:cubicBezTo>
                  <a:cubicBezTo>
                    <a:pt x="6741287" y="2982722"/>
                    <a:pt x="6726047" y="2975102"/>
                    <a:pt x="6718426" y="2952242"/>
                  </a:cubicBezTo>
                  <a:moveTo>
                    <a:pt x="68580" y="2967482"/>
                  </a:moveTo>
                  <a:cubicBezTo>
                    <a:pt x="45720" y="2959862"/>
                    <a:pt x="38100" y="2944622"/>
                    <a:pt x="38100" y="2921762"/>
                  </a:cubicBezTo>
                  <a:cubicBezTo>
                    <a:pt x="38100" y="2898902"/>
                    <a:pt x="60960" y="2891282"/>
                    <a:pt x="83820" y="2891282"/>
                  </a:cubicBezTo>
                  <a:cubicBezTo>
                    <a:pt x="99060" y="2891282"/>
                    <a:pt x="114300" y="2914142"/>
                    <a:pt x="114300" y="2937002"/>
                  </a:cubicBezTo>
                  <a:cubicBezTo>
                    <a:pt x="106680" y="2952242"/>
                    <a:pt x="91440" y="2967482"/>
                    <a:pt x="76200" y="2967482"/>
                  </a:cubicBezTo>
                  <a:cubicBezTo>
                    <a:pt x="76200" y="2967482"/>
                    <a:pt x="68580" y="2967482"/>
                    <a:pt x="68580" y="2967482"/>
                  </a:cubicBezTo>
                  <a:moveTo>
                    <a:pt x="6687820" y="2746248"/>
                  </a:moveTo>
                  <a:cubicBezTo>
                    <a:pt x="6680200" y="2723388"/>
                    <a:pt x="6695440" y="2700528"/>
                    <a:pt x="6718300" y="2700528"/>
                  </a:cubicBezTo>
                  <a:cubicBezTo>
                    <a:pt x="6733540" y="2692908"/>
                    <a:pt x="6756400" y="2708148"/>
                    <a:pt x="6764020" y="2731008"/>
                  </a:cubicBezTo>
                  <a:cubicBezTo>
                    <a:pt x="6764020" y="2746248"/>
                    <a:pt x="6748780" y="2769108"/>
                    <a:pt x="6733540" y="2776728"/>
                  </a:cubicBezTo>
                  <a:cubicBezTo>
                    <a:pt x="6725920" y="2776728"/>
                    <a:pt x="6725920" y="2776728"/>
                    <a:pt x="6725920" y="2776728"/>
                  </a:cubicBezTo>
                  <a:cubicBezTo>
                    <a:pt x="6703060" y="2776728"/>
                    <a:pt x="6687820" y="2761488"/>
                    <a:pt x="6687820" y="2746248"/>
                  </a:cubicBezTo>
                  <a:moveTo>
                    <a:pt x="106680" y="2753868"/>
                  </a:moveTo>
                  <a:cubicBezTo>
                    <a:pt x="83820" y="2753868"/>
                    <a:pt x="68580" y="2731008"/>
                    <a:pt x="76200" y="2708148"/>
                  </a:cubicBezTo>
                  <a:cubicBezTo>
                    <a:pt x="76200" y="2685288"/>
                    <a:pt x="99060" y="2677668"/>
                    <a:pt x="121920" y="2677668"/>
                  </a:cubicBezTo>
                  <a:cubicBezTo>
                    <a:pt x="144780" y="2685288"/>
                    <a:pt x="152400" y="2708148"/>
                    <a:pt x="152400" y="2723388"/>
                  </a:cubicBezTo>
                  <a:cubicBezTo>
                    <a:pt x="144780" y="2746248"/>
                    <a:pt x="129540" y="2753868"/>
                    <a:pt x="114300" y="2753868"/>
                  </a:cubicBezTo>
                  <a:cubicBezTo>
                    <a:pt x="106680" y="2753868"/>
                    <a:pt x="106680" y="2753868"/>
                    <a:pt x="106680" y="2753868"/>
                  </a:cubicBezTo>
                  <a:moveTo>
                    <a:pt x="6634480" y="2540254"/>
                  </a:moveTo>
                  <a:cubicBezTo>
                    <a:pt x="6634480" y="2517394"/>
                    <a:pt x="6642100" y="2494534"/>
                    <a:pt x="6664960" y="2494534"/>
                  </a:cubicBezTo>
                  <a:cubicBezTo>
                    <a:pt x="6687820" y="2486914"/>
                    <a:pt x="6703060" y="2494534"/>
                    <a:pt x="6710680" y="2517394"/>
                  </a:cubicBezTo>
                  <a:cubicBezTo>
                    <a:pt x="6718300" y="2540254"/>
                    <a:pt x="6703060" y="2563114"/>
                    <a:pt x="6687820" y="2563114"/>
                  </a:cubicBezTo>
                  <a:cubicBezTo>
                    <a:pt x="6680200" y="2563114"/>
                    <a:pt x="6680200" y="2563114"/>
                    <a:pt x="6672580" y="2563114"/>
                  </a:cubicBezTo>
                  <a:cubicBezTo>
                    <a:pt x="6657340" y="2563114"/>
                    <a:pt x="6642100" y="2555494"/>
                    <a:pt x="6634480" y="2540254"/>
                  </a:cubicBezTo>
                  <a:moveTo>
                    <a:pt x="152527" y="2547874"/>
                  </a:moveTo>
                  <a:cubicBezTo>
                    <a:pt x="129667" y="2540254"/>
                    <a:pt x="122047" y="2517394"/>
                    <a:pt x="129667" y="2502154"/>
                  </a:cubicBezTo>
                  <a:cubicBezTo>
                    <a:pt x="129667" y="2479294"/>
                    <a:pt x="152527" y="2464054"/>
                    <a:pt x="175387" y="2471674"/>
                  </a:cubicBezTo>
                  <a:cubicBezTo>
                    <a:pt x="190627" y="2479294"/>
                    <a:pt x="205867" y="2502154"/>
                    <a:pt x="198247" y="2517394"/>
                  </a:cubicBezTo>
                  <a:cubicBezTo>
                    <a:pt x="198247" y="2532634"/>
                    <a:pt x="183007" y="2547874"/>
                    <a:pt x="167767" y="2547874"/>
                  </a:cubicBezTo>
                  <a:cubicBezTo>
                    <a:pt x="160147" y="2547874"/>
                    <a:pt x="160147" y="2547874"/>
                    <a:pt x="152527" y="2547874"/>
                  </a:cubicBezTo>
                  <a:moveTo>
                    <a:pt x="6573520" y="2334260"/>
                  </a:moveTo>
                  <a:cubicBezTo>
                    <a:pt x="6565900" y="2319020"/>
                    <a:pt x="6581139" y="2296160"/>
                    <a:pt x="6596380" y="2288540"/>
                  </a:cubicBezTo>
                  <a:cubicBezTo>
                    <a:pt x="6619239" y="2280920"/>
                    <a:pt x="6642100" y="2288540"/>
                    <a:pt x="6649720" y="2311400"/>
                  </a:cubicBezTo>
                  <a:cubicBezTo>
                    <a:pt x="6657339" y="2334260"/>
                    <a:pt x="6642100" y="2349500"/>
                    <a:pt x="6626860" y="2357120"/>
                  </a:cubicBezTo>
                  <a:cubicBezTo>
                    <a:pt x="6619239" y="2364740"/>
                    <a:pt x="6611620" y="2364740"/>
                    <a:pt x="6611620" y="2364740"/>
                  </a:cubicBezTo>
                  <a:cubicBezTo>
                    <a:pt x="6596380" y="2364740"/>
                    <a:pt x="6581139" y="2349500"/>
                    <a:pt x="6573520" y="2334260"/>
                  </a:cubicBezTo>
                  <a:moveTo>
                    <a:pt x="213487" y="2341880"/>
                  </a:moveTo>
                  <a:cubicBezTo>
                    <a:pt x="198247" y="2334260"/>
                    <a:pt x="183007" y="2311400"/>
                    <a:pt x="190627" y="2288413"/>
                  </a:cubicBezTo>
                  <a:cubicBezTo>
                    <a:pt x="198247" y="2273173"/>
                    <a:pt x="221107" y="2257933"/>
                    <a:pt x="243967" y="2265553"/>
                  </a:cubicBezTo>
                  <a:cubicBezTo>
                    <a:pt x="259207" y="2273173"/>
                    <a:pt x="274447" y="2296033"/>
                    <a:pt x="266827" y="2319020"/>
                  </a:cubicBezTo>
                  <a:cubicBezTo>
                    <a:pt x="259207" y="2334260"/>
                    <a:pt x="243967" y="2341880"/>
                    <a:pt x="228727" y="2341880"/>
                  </a:cubicBezTo>
                  <a:cubicBezTo>
                    <a:pt x="221107" y="2341880"/>
                    <a:pt x="221107" y="2341880"/>
                    <a:pt x="213487" y="2341880"/>
                  </a:cubicBezTo>
                  <a:moveTo>
                    <a:pt x="6497320" y="2135886"/>
                  </a:moveTo>
                  <a:cubicBezTo>
                    <a:pt x="6489700" y="2120646"/>
                    <a:pt x="6504940" y="2097786"/>
                    <a:pt x="6520180" y="2090166"/>
                  </a:cubicBezTo>
                  <a:cubicBezTo>
                    <a:pt x="6543040" y="2082546"/>
                    <a:pt x="6565900" y="2090166"/>
                    <a:pt x="6573520" y="2105406"/>
                  </a:cubicBezTo>
                  <a:cubicBezTo>
                    <a:pt x="6581140" y="2128266"/>
                    <a:pt x="6565900" y="2151126"/>
                    <a:pt x="6550660" y="2158873"/>
                  </a:cubicBezTo>
                  <a:cubicBezTo>
                    <a:pt x="6543040" y="2158873"/>
                    <a:pt x="6543040" y="2158873"/>
                    <a:pt x="6535420" y="2158873"/>
                  </a:cubicBezTo>
                  <a:cubicBezTo>
                    <a:pt x="6520180" y="2158873"/>
                    <a:pt x="6504940" y="2151253"/>
                    <a:pt x="6497320" y="2136013"/>
                  </a:cubicBezTo>
                  <a:lnTo>
                    <a:pt x="6497320" y="2135886"/>
                  </a:lnTo>
                  <a:moveTo>
                    <a:pt x="289814" y="2143506"/>
                  </a:moveTo>
                  <a:cubicBezTo>
                    <a:pt x="274574" y="2128266"/>
                    <a:pt x="259334" y="2113026"/>
                    <a:pt x="266954" y="2090039"/>
                  </a:cubicBezTo>
                  <a:cubicBezTo>
                    <a:pt x="274574" y="2067179"/>
                    <a:pt x="297434" y="2059559"/>
                    <a:pt x="320294" y="2067179"/>
                  </a:cubicBezTo>
                  <a:cubicBezTo>
                    <a:pt x="335534" y="2074799"/>
                    <a:pt x="350774" y="2097659"/>
                    <a:pt x="343154" y="2120646"/>
                  </a:cubicBezTo>
                  <a:cubicBezTo>
                    <a:pt x="335534" y="2135886"/>
                    <a:pt x="320294" y="2143506"/>
                    <a:pt x="305054" y="2143506"/>
                  </a:cubicBezTo>
                  <a:cubicBezTo>
                    <a:pt x="297434" y="2143506"/>
                    <a:pt x="297434" y="2143506"/>
                    <a:pt x="289814" y="2143506"/>
                  </a:cubicBezTo>
                  <a:moveTo>
                    <a:pt x="6413373" y="1945132"/>
                  </a:moveTo>
                  <a:cubicBezTo>
                    <a:pt x="6405753" y="1922272"/>
                    <a:pt x="6413373" y="1899412"/>
                    <a:pt x="6428613" y="1891665"/>
                  </a:cubicBezTo>
                  <a:cubicBezTo>
                    <a:pt x="6451473" y="1884045"/>
                    <a:pt x="6474333" y="1891665"/>
                    <a:pt x="6481953" y="1914525"/>
                  </a:cubicBezTo>
                  <a:cubicBezTo>
                    <a:pt x="6489573" y="1929765"/>
                    <a:pt x="6481953" y="1952625"/>
                    <a:pt x="6466713" y="1960245"/>
                  </a:cubicBezTo>
                  <a:cubicBezTo>
                    <a:pt x="6459093" y="1967865"/>
                    <a:pt x="6451473" y="1967865"/>
                    <a:pt x="6443853" y="1967865"/>
                  </a:cubicBezTo>
                  <a:cubicBezTo>
                    <a:pt x="6436233" y="1967865"/>
                    <a:pt x="6420993" y="1960245"/>
                    <a:pt x="6413373" y="1945005"/>
                  </a:cubicBezTo>
                  <a:lnTo>
                    <a:pt x="6413373" y="1945132"/>
                  </a:lnTo>
                  <a:moveTo>
                    <a:pt x="381254" y="1945132"/>
                  </a:moveTo>
                  <a:cubicBezTo>
                    <a:pt x="358394" y="1937512"/>
                    <a:pt x="350774" y="1914652"/>
                    <a:pt x="358394" y="1891665"/>
                  </a:cubicBezTo>
                  <a:cubicBezTo>
                    <a:pt x="373634" y="1876425"/>
                    <a:pt x="396494" y="1868805"/>
                    <a:pt x="411734" y="1876425"/>
                  </a:cubicBezTo>
                  <a:cubicBezTo>
                    <a:pt x="426974" y="1884045"/>
                    <a:pt x="434594" y="1906905"/>
                    <a:pt x="426974" y="1929892"/>
                  </a:cubicBezTo>
                  <a:cubicBezTo>
                    <a:pt x="419354" y="1937512"/>
                    <a:pt x="411734" y="1945132"/>
                    <a:pt x="396494" y="1945132"/>
                  </a:cubicBezTo>
                  <a:cubicBezTo>
                    <a:pt x="388874" y="1945132"/>
                    <a:pt x="381254" y="1945132"/>
                    <a:pt x="381254" y="1945132"/>
                  </a:cubicBezTo>
                  <a:moveTo>
                    <a:pt x="6314186" y="1754378"/>
                  </a:moveTo>
                  <a:cubicBezTo>
                    <a:pt x="6306566" y="1739138"/>
                    <a:pt x="6306566" y="1716278"/>
                    <a:pt x="6329426" y="1708658"/>
                  </a:cubicBezTo>
                  <a:cubicBezTo>
                    <a:pt x="6344666" y="1693418"/>
                    <a:pt x="6367526" y="1701038"/>
                    <a:pt x="6382766" y="1716278"/>
                  </a:cubicBezTo>
                  <a:cubicBezTo>
                    <a:pt x="6390386" y="1739138"/>
                    <a:pt x="6382766" y="1761998"/>
                    <a:pt x="6367526" y="1769745"/>
                  </a:cubicBezTo>
                  <a:cubicBezTo>
                    <a:pt x="6359906" y="1777365"/>
                    <a:pt x="6352286" y="1777365"/>
                    <a:pt x="6344666" y="1777365"/>
                  </a:cubicBezTo>
                  <a:cubicBezTo>
                    <a:pt x="6329426" y="1777365"/>
                    <a:pt x="6321806" y="1769745"/>
                    <a:pt x="6314186" y="1754505"/>
                  </a:cubicBezTo>
                  <a:lnTo>
                    <a:pt x="6314186" y="1754378"/>
                  </a:lnTo>
                  <a:moveTo>
                    <a:pt x="480441" y="1754378"/>
                  </a:moveTo>
                  <a:cubicBezTo>
                    <a:pt x="457581" y="1746758"/>
                    <a:pt x="449961" y="1723898"/>
                    <a:pt x="465201" y="1700911"/>
                  </a:cubicBezTo>
                  <a:cubicBezTo>
                    <a:pt x="472821" y="1685671"/>
                    <a:pt x="495681" y="1678051"/>
                    <a:pt x="518541" y="1685671"/>
                  </a:cubicBezTo>
                  <a:cubicBezTo>
                    <a:pt x="533781" y="1700911"/>
                    <a:pt x="541401" y="1723771"/>
                    <a:pt x="526161" y="1739138"/>
                  </a:cubicBezTo>
                  <a:cubicBezTo>
                    <a:pt x="518541" y="1754378"/>
                    <a:pt x="510921" y="1761998"/>
                    <a:pt x="495681" y="1761998"/>
                  </a:cubicBezTo>
                  <a:cubicBezTo>
                    <a:pt x="488061" y="1761998"/>
                    <a:pt x="480441" y="1754378"/>
                    <a:pt x="480441" y="1754378"/>
                  </a:cubicBezTo>
                  <a:moveTo>
                    <a:pt x="6199886" y="1578864"/>
                  </a:moveTo>
                  <a:cubicBezTo>
                    <a:pt x="6199886" y="1571244"/>
                    <a:pt x="6199886" y="1571244"/>
                    <a:pt x="6199886" y="1571244"/>
                  </a:cubicBezTo>
                  <a:cubicBezTo>
                    <a:pt x="6184646" y="1556004"/>
                    <a:pt x="6192266" y="1533144"/>
                    <a:pt x="6207506" y="1517777"/>
                  </a:cubicBezTo>
                  <a:cubicBezTo>
                    <a:pt x="6230366" y="1510157"/>
                    <a:pt x="6253226" y="1510157"/>
                    <a:pt x="6260846" y="1533017"/>
                  </a:cubicBezTo>
                  <a:cubicBezTo>
                    <a:pt x="6268466" y="1533017"/>
                    <a:pt x="6268466" y="1533017"/>
                    <a:pt x="6268466" y="1533017"/>
                  </a:cubicBezTo>
                  <a:cubicBezTo>
                    <a:pt x="6276086" y="1555877"/>
                    <a:pt x="6276086" y="1578737"/>
                    <a:pt x="6253226" y="1586484"/>
                  </a:cubicBezTo>
                  <a:cubicBezTo>
                    <a:pt x="6245606" y="1594104"/>
                    <a:pt x="6237986" y="1594104"/>
                    <a:pt x="6230366" y="1594104"/>
                  </a:cubicBezTo>
                  <a:cubicBezTo>
                    <a:pt x="6222746" y="1594104"/>
                    <a:pt x="6207506" y="1586484"/>
                    <a:pt x="6199886" y="1578864"/>
                  </a:cubicBezTo>
                  <a:moveTo>
                    <a:pt x="587248" y="1571244"/>
                  </a:moveTo>
                  <a:cubicBezTo>
                    <a:pt x="572008" y="1556004"/>
                    <a:pt x="564388" y="1533144"/>
                    <a:pt x="579628" y="1517777"/>
                  </a:cubicBezTo>
                  <a:cubicBezTo>
                    <a:pt x="587248" y="1502537"/>
                    <a:pt x="610108" y="1494917"/>
                    <a:pt x="632968" y="1510157"/>
                  </a:cubicBezTo>
                  <a:cubicBezTo>
                    <a:pt x="648208" y="1517777"/>
                    <a:pt x="655828" y="1540637"/>
                    <a:pt x="640588" y="1563624"/>
                  </a:cubicBezTo>
                  <a:cubicBezTo>
                    <a:pt x="632968" y="1571244"/>
                    <a:pt x="625348" y="1578864"/>
                    <a:pt x="610108" y="1578864"/>
                  </a:cubicBezTo>
                  <a:cubicBezTo>
                    <a:pt x="602488" y="1578864"/>
                    <a:pt x="594868" y="1578864"/>
                    <a:pt x="587248" y="1571244"/>
                  </a:cubicBezTo>
                  <a:moveTo>
                    <a:pt x="6077839" y="1403350"/>
                  </a:moveTo>
                  <a:cubicBezTo>
                    <a:pt x="6062599" y="1380490"/>
                    <a:pt x="6070219" y="1357630"/>
                    <a:pt x="6085459" y="1349883"/>
                  </a:cubicBezTo>
                  <a:cubicBezTo>
                    <a:pt x="6100699" y="1334643"/>
                    <a:pt x="6123559" y="1334643"/>
                    <a:pt x="6138799" y="1357503"/>
                  </a:cubicBezTo>
                  <a:cubicBezTo>
                    <a:pt x="6146419" y="1372743"/>
                    <a:pt x="6146419" y="1395603"/>
                    <a:pt x="6131179" y="1410970"/>
                  </a:cubicBezTo>
                  <a:cubicBezTo>
                    <a:pt x="6123559" y="1410970"/>
                    <a:pt x="6115939" y="1418590"/>
                    <a:pt x="6108319" y="1418590"/>
                  </a:cubicBezTo>
                  <a:cubicBezTo>
                    <a:pt x="6093079" y="1418590"/>
                    <a:pt x="6085459" y="1410970"/>
                    <a:pt x="6077839" y="1403350"/>
                  </a:cubicBezTo>
                  <a:moveTo>
                    <a:pt x="709168" y="1395730"/>
                  </a:moveTo>
                  <a:cubicBezTo>
                    <a:pt x="693928" y="1380490"/>
                    <a:pt x="693928" y="1357630"/>
                    <a:pt x="701548" y="1342263"/>
                  </a:cubicBezTo>
                  <a:cubicBezTo>
                    <a:pt x="716788" y="1327023"/>
                    <a:pt x="739648" y="1319403"/>
                    <a:pt x="754888" y="1334643"/>
                  </a:cubicBezTo>
                  <a:cubicBezTo>
                    <a:pt x="777748" y="1349883"/>
                    <a:pt x="777748" y="1372743"/>
                    <a:pt x="762508" y="1388110"/>
                  </a:cubicBezTo>
                  <a:cubicBezTo>
                    <a:pt x="754888" y="1395730"/>
                    <a:pt x="747268" y="1403350"/>
                    <a:pt x="732028" y="1403350"/>
                  </a:cubicBezTo>
                  <a:cubicBezTo>
                    <a:pt x="724408" y="1403350"/>
                    <a:pt x="716788" y="1403350"/>
                    <a:pt x="709168" y="1395730"/>
                  </a:cubicBezTo>
                  <a:moveTo>
                    <a:pt x="5940552" y="1235710"/>
                  </a:moveTo>
                  <a:cubicBezTo>
                    <a:pt x="5932932" y="1220470"/>
                    <a:pt x="5932932" y="1197610"/>
                    <a:pt x="5948172" y="1182243"/>
                  </a:cubicBezTo>
                  <a:cubicBezTo>
                    <a:pt x="5963412" y="1167003"/>
                    <a:pt x="5986272" y="1167003"/>
                    <a:pt x="6001512" y="1182243"/>
                  </a:cubicBezTo>
                  <a:cubicBezTo>
                    <a:pt x="6016752" y="1205103"/>
                    <a:pt x="6009132" y="1227963"/>
                    <a:pt x="5993892" y="1243330"/>
                  </a:cubicBezTo>
                  <a:cubicBezTo>
                    <a:pt x="5986272" y="1243330"/>
                    <a:pt x="5978652" y="1250950"/>
                    <a:pt x="5971032" y="1250950"/>
                  </a:cubicBezTo>
                  <a:cubicBezTo>
                    <a:pt x="5963412" y="1250950"/>
                    <a:pt x="5948172" y="1243330"/>
                    <a:pt x="5940552" y="1235710"/>
                  </a:cubicBezTo>
                  <a:moveTo>
                    <a:pt x="846455" y="1228090"/>
                  </a:moveTo>
                  <a:cubicBezTo>
                    <a:pt x="831215" y="1212850"/>
                    <a:pt x="831215" y="1189990"/>
                    <a:pt x="838835" y="1174623"/>
                  </a:cubicBezTo>
                  <a:cubicBezTo>
                    <a:pt x="854075" y="1159383"/>
                    <a:pt x="876935" y="1159383"/>
                    <a:pt x="892175" y="1174623"/>
                  </a:cubicBezTo>
                  <a:cubicBezTo>
                    <a:pt x="907415" y="1182243"/>
                    <a:pt x="915035" y="1205103"/>
                    <a:pt x="899795" y="1228090"/>
                  </a:cubicBezTo>
                  <a:cubicBezTo>
                    <a:pt x="892175" y="1235710"/>
                    <a:pt x="884555" y="1235710"/>
                    <a:pt x="869315" y="1235710"/>
                  </a:cubicBezTo>
                  <a:cubicBezTo>
                    <a:pt x="861695" y="1235710"/>
                    <a:pt x="854075" y="1235710"/>
                    <a:pt x="846455" y="1228090"/>
                  </a:cubicBezTo>
                  <a:moveTo>
                    <a:pt x="5803265" y="1083056"/>
                  </a:moveTo>
                  <a:cubicBezTo>
                    <a:pt x="5788025" y="1067816"/>
                    <a:pt x="5788025" y="1037336"/>
                    <a:pt x="5803265" y="1029589"/>
                  </a:cubicBezTo>
                  <a:cubicBezTo>
                    <a:pt x="5818505" y="1014349"/>
                    <a:pt x="5841365" y="1014349"/>
                    <a:pt x="5856605" y="1029589"/>
                  </a:cubicBezTo>
                  <a:cubicBezTo>
                    <a:pt x="5871845" y="1044829"/>
                    <a:pt x="5871845" y="1067689"/>
                    <a:pt x="5856605" y="1083056"/>
                  </a:cubicBezTo>
                  <a:cubicBezTo>
                    <a:pt x="5848985" y="1090676"/>
                    <a:pt x="5833745" y="1090676"/>
                    <a:pt x="5826125" y="1090676"/>
                  </a:cubicBezTo>
                  <a:cubicBezTo>
                    <a:pt x="5818505" y="1090676"/>
                    <a:pt x="5810885" y="1090676"/>
                    <a:pt x="5803265" y="1083056"/>
                  </a:cubicBezTo>
                  <a:moveTo>
                    <a:pt x="991362" y="1067816"/>
                  </a:moveTo>
                  <a:cubicBezTo>
                    <a:pt x="976122" y="1052576"/>
                    <a:pt x="976122" y="1029716"/>
                    <a:pt x="991362" y="1014349"/>
                  </a:cubicBezTo>
                  <a:cubicBezTo>
                    <a:pt x="1006602" y="999109"/>
                    <a:pt x="1029462" y="999109"/>
                    <a:pt x="1044702" y="1014349"/>
                  </a:cubicBezTo>
                  <a:cubicBezTo>
                    <a:pt x="1059942" y="1029589"/>
                    <a:pt x="1059942" y="1052449"/>
                    <a:pt x="1044702" y="1067816"/>
                  </a:cubicBezTo>
                  <a:cubicBezTo>
                    <a:pt x="1037082" y="1075436"/>
                    <a:pt x="1029462" y="1083056"/>
                    <a:pt x="1014222" y="1083056"/>
                  </a:cubicBezTo>
                  <a:cubicBezTo>
                    <a:pt x="1006602" y="1083056"/>
                    <a:pt x="998982" y="1075436"/>
                    <a:pt x="991362" y="1067816"/>
                  </a:cubicBezTo>
                  <a:moveTo>
                    <a:pt x="5643118" y="930529"/>
                  </a:moveTo>
                  <a:cubicBezTo>
                    <a:pt x="5627878" y="922909"/>
                    <a:pt x="5627878" y="892429"/>
                    <a:pt x="5643118" y="877062"/>
                  </a:cubicBezTo>
                  <a:cubicBezTo>
                    <a:pt x="5658358" y="861822"/>
                    <a:pt x="5681218" y="861822"/>
                    <a:pt x="5696458" y="877062"/>
                  </a:cubicBezTo>
                  <a:cubicBezTo>
                    <a:pt x="5711698" y="892302"/>
                    <a:pt x="5711698" y="915162"/>
                    <a:pt x="5704078" y="930529"/>
                  </a:cubicBezTo>
                  <a:cubicBezTo>
                    <a:pt x="5696458" y="938149"/>
                    <a:pt x="5681218" y="945769"/>
                    <a:pt x="5673598" y="945769"/>
                  </a:cubicBezTo>
                  <a:cubicBezTo>
                    <a:pt x="5665978" y="945769"/>
                    <a:pt x="5650738" y="938149"/>
                    <a:pt x="5643118" y="930529"/>
                  </a:cubicBezTo>
                  <a:moveTo>
                    <a:pt x="1143889" y="922909"/>
                  </a:moveTo>
                  <a:cubicBezTo>
                    <a:pt x="1128649" y="907669"/>
                    <a:pt x="1128649" y="877189"/>
                    <a:pt x="1143889" y="869442"/>
                  </a:cubicBezTo>
                  <a:cubicBezTo>
                    <a:pt x="1159129" y="854202"/>
                    <a:pt x="1189609" y="854202"/>
                    <a:pt x="1197229" y="869442"/>
                  </a:cubicBezTo>
                  <a:cubicBezTo>
                    <a:pt x="1212469" y="884682"/>
                    <a:pt x="1212469" y="907542"/>
                    <a:pt x="1197229" y="922909"/>
                  </a:cubicBezTo>
                  <a:cubicBezTo>
                    <a:pt x="1189609" y="930529"/>
                    <a:pt x="1181989" y="930529"/>
                    <a:pt x="1174369" y="930529"/>
                  </a:cubicBezTo>
                  <a:cubicBezTo>
                    <a:pt x="1159129" y="930529"/>
                    <a:pt x="1151509" y="930529"/>
                    <a:pt x="1143889" y="922909"/>
                  </a:cubicBezTo>
                  <a:moveTo>
                    <a:pt x="5482971" y="793115"/>
                  </a:moveTo>
                  <a:cubicBezTo>
                    <a:pt x="5467731" y="785495"/>
                    <a:pt x="5467731" y="762635"/>
                    <a:pt x="5475351" y="739648"/>
                  </a:cubicBezTo>
                  <a:cubicBezTo>
                    <a:pt x="5490591" y="724408"/>
                    <a:pt x="5513451" y="724408"/>
                    <a:pt x="5528691" y="739648"/>
                  </a:cubicBezTo>
                  <a:cubicBezTo>
                    <a:pt x="5551551" y="747268"/>
                    <a:pt x="5551551" y="770128"/>
                    <a:pt x="5536311" y="793115"/>
                  </a:cubicBezTo>
                  <a:cubicBezTo>
                    <a:pt x="5528691" y="800735"/>
                    <a:pt x="5521071" y="808355"/>
                    <a:pt x="5505831" y="808355"/>
                  </a:cubicBezTo>
                  <a:cubicBezTo>
                    <a:pt x="5498211" y="808355"/>
                    <a:pt x="5490591" y="800735"/>
                    <a:pt x="5482971" y="793115"/>
                  </a:cubicBezTo>
                  <a:moveTo>
                    <a:pt x="1304036" y="777875"/>
                  </a:moveTo>
                  <a:cubicBezTo>
                    <a:pt x="1296416" y="762635"/>
                    <a:pt x="1296416" y="739775"/>
                    <a:pt x="1311656" y="724408"/>
                  </a:cubicBezTo>
                  <a:cubicBezTo>
                    <a:pt x="1326896" y="716788"/>
                    <a:pt x="1349756" y="716788"/>
                    <a:pt x="1364996" y="732028"/>
                  </a:cubicBezTo>
                  <a:cubicBezTo>
                    <a:pt x="1380236" y="747268"/>
                    <a:pt x="1372616" y="777748"/>
                    <a:pt x="1357376" y="785495"/>
                  </a:cubicBezTo>
                  <a:cubicBezTo>
                    <a:pt x="1349756" y="793115"/>
                    <a:pt x="1342136" y="793115"/>
                    <a:pt x="1334516" y="793115"/>
                  </a:cubicBezTo>
                  <a:cubicBezTo>
                    <a:pt x="1326896" y="793115"/>
                    <a:pt x="1311656" y="793115"/>
                    <a:pt x="1304036" y="777875"/>
                  </a:cubicBezTo>
                  <a:moveTo>
                    <a:pt x="5315204" y="671068"/>
                  </a:moveTo>
                  <a:cubicBezTo>
                    <a:pt x="5299964" y="655828"/>
                    <a:pt x="5292344" y="632968"/>
                    <a:pt x="5307584" y="617601"/>
                  </a:cubicBezTo>
                  <a:cubicBezTo>
                    <a:pt x="5315204" y="602361"/>
                    <a:pt x="5338064" y="594741"/>
                    <a:pt x="5360924" y="609981"/>
                  </a:cubicBezTo>
                  <a:cubicBezTo>
                    <a:pt x="5376164" y="617601"/>
                    <a:pt x="5376164" y="640461"/>
                    <a:pt x="5368544" y="663448"/>
                  </a:cubicBezTo>
                  <a:cubicBezTo>
                    <a:pt x="5360924" y="671068"/>
                    <a:pt x="5345684" y="678688"/>
                    <a:pt x="5338064" y="678688"/>
                  </a:cubicBezTo>
                  <a:cubicBezTo>
                    <a:pt x="5330444" y="678688"/>
                    <a:pt x="5322824" y="678688"/>
                    <a:pt x="5315204" y="671068"/>
                  </a:cubicBezTo>
                  <a:moveTo>
                    <a:pt x="1479423" y="655828"/>
                  </a:moveTo>
                  <a:cubicBezTo>
                    <a:pt x="1464183" y="632968"/>
                    <a:pt x="1471803" y="610108"/>
                    <a:pt x="1487043" y="602361"/>
                  </a:cubicBezTo>
                  <a:cubicBezTo>
                    <a:pt x="1502283" y="587121"/>
                    <a:pt x="1525143" y="594741"/>
                    <a:pt x="1540383" y="609981"/>
                  </a:cubicBezTo>
                  <a:cubicBezTo>
                    <a:pt x="1548003" y="625221"/>
                    <a:pt x="1548003" y="648081"/>
                    <a:pt x="1532763" y="663448"/>
                  </a:cubicBezTo>
                  <a:cubicBezTo>
                    <a:pt x="1525143" y="663448"/>
                    <a:pt x="1517523" y="671068"/>
                    <a:pt x="1509903" y="671068"/>
                  </a:cubicBezTo>
                  <a:cubicBezTo>
                    <a:pt x="1494663" y="671068"/>
                    <a:pt x="1487043" y="663448"/>
                    <a:pt x="1479423" y="655828"/>
                  </a:cubicBezTo>
                  <a:moveTo>
                    <a:pt x="5139817" y="556641"/>
                  </a:moveTo>
                  <a:cubicBezTo>
                    <a:pt x="5116957" y="541401"/>
                    <a:pt x="5109337" y="518541"/>
                    <a:pt x="5124577" y="503174"/>
                  </a:cubicBezTo>
                  <a:cubicBezTo>
                    <a:pt x="5132197" y="487934"/>
                    <a:pt x="5155057" y="480314"/>
                    <a:pt x="5177917" y="487934"/>
                  </a:cubicBezTo>
                  <a:cubicBezTo>
                    <a:pt x="5193157" y="503174"/>
                    <a:pt x="5200777" y="526034"/>
                    <a:pt x="5185537" y="541401"/>
                  </a:cubicBezTo>
                  <a:cubicBezTo>
                    <a:pt x="5185537" y="556641"/>
                    <a:pt x="5170297" y="564261"/>
                    <a:pt x="5155057" y="564261"/>
                  </a:cubicBezTo>
                  <a:cubicBezTo>
                    <a:pt x="5147437" y="564261"/>
                    <a:pt x="5139817" y="556641"/>
                    <a:pt x="5139817" y="556641"/>
                  </a:cubicBezTo>
                  <a:moveTo>
                    <a:pt x="1654810" y="533781"/>
                  </a:moveTo>
                  <a:cubicBezTo>
                    <a:pt x="1647190" y="518541"/>
                    <a:pt x="1654810" y="495681"/>
                    <a:pt x="1670050" y="480314"/>
                  </a:cubicBezTo>
                  <a:cubicBezTo>
                    <a:pt x="1685290" y="472694"/>
                    <a:pt x="1708150" y="480314"/>
                    <a:pt x="1723390" y="495554"/>
                  </a:cubicBezTo>
                  <a:cubicBezTo>
                    <a:pt x="1731010" y="510794"/>
                    <a:pt x="1723390" y="533654"/>
                    <a:pt x="1708150" y="549021"/>
                  </a:cubicBezTo>
                  <a:cubicBezTo>
                    <a:pt x="1700530" y="549021"/>
                    <a:pt x="1692910" y="556641"/>
                    <a:pt x="1685290" y="556641"/>
                  </a:cubicBezTo>
                  <a:cubicBezTo>
                    <a:pt x="1677670" y="556641"/>
                    <a:pt x="1662430" y="549021"/>
                    <a:pt x="1654810" y="533781"/>
                  </a:cubicBezTo>
                  <a:moveTo>
                    <a:pt x="4949190" y="449834"/>
                  </a:moveTo>
                  <a:cubicBezTo>
                    <a:pt x="4933950" y="442214"/>
                    <a:pt x="4926330" y="419354"/>
                    <a:pt x="4933950" y="404114"/>
                  </a:cubicBezTo>
                  <a:cubicBezTo>
                    <a:pt x="4949190" y="381254"/>
                    <a:pt x="4972050" y="373634"/>
                    <a:pt x="4987290" y="381254"/>
                  </a:cubicBezTo>
                  <a:cubicBezTo>
                    <a:pt x="5002530" y="396494"/>
                    <a:pt x="5010150" y="419354"/>
                    <a:pt x="5002530" y="434721"/>
                  </a:cubicBezTo>
                  <a:cubicBezTo>
                    <a:pt x="4994910" y="449961"/>
                    <a:pt x="4979670" y="457581"/>
                    <a:pt x="4972050" y="457581"/>
                  </a:cubicBezTo>
                  <a:cubicBezTo>
                    <a:pt x="4964430" y="457581"/>
                    <a:pt x="4956810" y="457581"/>
                    <a:pt x="4949190" y="449961"/>
                  </a:cubicBezTo>
                  <a:lnTo>
                    <a:pt x="4949190" y="449834"/>
                  </a:lnTo>
                  <a:moveTo>
                    <a:pt x="1845437" y="426974"/>
                  </a:moveTo>
                  <a:cubicBezTo>
                    <a:pt x="1830197" y="411734"/>
                    <a:pt x="1837817" y="388874"/>
                    <a:pt x="1860677" y="381254"/>
                  </a:cubicBezTo>
                  <a:cubicBezTo>
                    <a:pt x="1875917" y="366014"/>
                    <a:pt x="1898777" y="373634"/>
                    <a:pt x="1906397" y="396494"/>
                  </a:cubicBezTo>
                  <a:cubicBezTo>
                    <a:pt x="1921637" y="411734"/>
                    <a:pt x="1914017" y="434594"/>
                    <a:pt x="1891157" y="442214"/>
                  </a:cubicBezTo>
                  <a:cubicBezTo>
                    <a:pt x="1891157" y="449834"/>
                    <a:pt x="1883537" y="449834"/>
                    <a:pt x="1875917" y="449834"/>
                  </a:cubicBezTo>
                  <a:cubicBezTo>
                    <a:pt x="1860677" y="449834"/>
                    <a:pt x="1845437" y="442214"/>
                    <a:pt x="1845437" y="426974"/>
                  </a:cubicBezTo>
                  <a:moveTo>
                    <a:pt x="4758563" y="358267"/>
                  </a:moveTo>
                  <a:cubicBezTo>
                    <a:pt x="4743323" y="350647"/>
                    <a:pt x="4735703" y="327787"/>
                    <a:pt x="4743323" y="312547"/>
                  </a:cubicBezTo>
                  <a:cubicBezTo>
                    <a:pt x="4750943" y="289687"/>
                    <a:pt x="4773803" y="282067"/>
                    <a:pt x="4789043" y="289687"/>
                  </a:cubicBezTo>
                  <a:cubicBezTo>
                    <a:pt x="4811903" y="297307"/>
                    <a:pt x="4819523" y="320167"/>
                    <a:pt x="4811903" y="343154"/>
                  </a:cubicBezTo>
                  <a:cubicBezTo>
                    <a:pt x="4804283" y="358394"/>
                    <a:pt x="4789043" y="366014"/>
                    <a:pt x="4773803" y="366014"/>
                  </a:cubicBezTo>
                  <a:cubicBezTo>
                    <a:pt x="4773803" y="366014"/>
                    <a:pt x="4766183" y="366014"/>
                    <a:pt x="4758563" y="358394"/>
                  </a:cubicBezTo>
                  <a:lnTo>
                    <a:pt x="4758563" y="358267"/>
                  </a:lnTo>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lnTo>
                    <a:pt x="4567809" y="281940"/>
                  </a:lnTo>
                  <a:moveTo>
                    <a:pt x="2234311" y="251460"/>
                  </a:moveTo>
                  <a:cubicBezTo>
                    <a:pt x="2226691" y="236220"/>
                    <a:pt x="2234311" y="213360"/>
                    <a:pt x="2257171" y="205740"/>
                  </a:cubicBezTo>
                  <a:cubicBezTo>
                    <a:pt x="2272411" y="198120"/>
                    <a:pt x="2295271" y="205740"/>
                    <a:pt x="2302891" y="228600"/>
                  </a:cubicBezTo>
                  <a:cubicBezTo>
                    <a:pt x="2310511" y="243840"/>
                    <a:pt x="2302891" y="266700"/>
                    <a:pt x="2280031" y="274320"/>
                  </a:cubicBezTo>
                  <a:cubicBezTo>
                    <a:pt x="2280031" y="274320"/>
                    <a:pt x="2272411" y="281940"/>
                    <a:pt x="2272411" y="281940"/>
                  </a:cubicBezTo>
                  <a:cubicBezTo>
                    <a:pt x="2249551" y="281940"/>
                    <a:pt x="2241931" y="266700"/>
                    <a:pt x="2234311" y="251460"/>
                  </a:cubicBezTo>
                  <a:moveTo>
                    <a:pt x="4361942" y="213360"/>
                  </a:moveTo>
                  <a:cubicBezTo>
                    <a:pt x="4346702" y="205740"/>
                    <a:pt x="4331462" y="190500"/>
                    <a:pt x="4339082" y="167640"/>
                  </a:cubicBezTo>
                  <a:cubicBezTo>
                    <a:pt x="4346702" y="144780"/>
                    <a:pt x="4361942" y="137160"/>
                    <a:pt x="4384802" y="144780"/>
                  </a:cubicBezTo>
                  <a:cubicBezTo>
                    <a:pt x="4407662" y="144780"/>
                    <a:pt x="4415282" y="167640"/>
                    <a:pt x="4407662" y="190500"/>
                  </a:cubicBezTo>
                  <a:cubicBezTo>
                    <a:pt x="4407662" y="205740"/>
                    <a:pt x="4392422" y="213360"/>
                    <a:pt x="4377182" y="213360"/>
                  </a:cubicBezTo>
                  <a:cubicBezTo>
                    <a:pt x="4369562" y="213360"/>
                    <a:pt x="4369562" y="213360"/>
                    <a:pt x="4361942" y="213360"/>
                  </a:cubicBezTo>
                  <a:moveTo>
                    <a:pt x="2432558" y="182880"/>
                  </a:moveTo>
                  <a:cubicBezTo>
                    <a:pt x="2432558" y="167640"/>
                    <a:pt x="2440178" y="144780"/>
                    <a:pt x="2463038" y="137160"/>
                  </a:cubicBezTo>
                  <a:cubicBezTo>
                    <a:pt x="2478278" y="129540"/>
                    <a:pt x="2501138" y="144780"/>
                    <a:pt x="2508758" y="160020"/>
                  </a:cubicBezTo>
                  <a:cubicBezTo>
                    <a:pt x="2516378" y="182880"/>
                    <a:pt x="2501138" y="205740"/>
                    <a:pt x="2485898" y="213487"/>
                  </a:cubicBezTo>
                  <a:cubicBezTo>
                    <a:pt x="2478278" y="213487"/>
                    <a:pt x="2478278" y="213487"/>
                    <a:pt x="2470658" y="213487"/>
                  </a:cubicBezTo>
                  <a:cubicBezTo>
                    <a:pt x="2455418" y="213487"/>
                    <a:pt x="2440178" y="198247"/>
                    <a:pt x="2432558" y="183007"/>
                  </a:cubicBezTo>
                  <a:lnTo>
                    <a:pt x="2432558" y="182880"/>
                  </a:lnTo>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path>
              </a:pathLst>
            </a:custGeom>
            <a:solidFill>
              <a:srgbClr val="BFBFBF"/>
            </a:solidFill>
          </p:spPr>
          <p:txBody>
            <a:bodyPr/>
            <a:lstStyle/>
            <a:p>
              <a:endParaRPr lang="en-IN"/>
            </a:p>
          </p:txBody>
        </p:sp>
      </p:grpSp>
      <p:grpSp>
        <p:nvGrpSpPr>
          <p:cNvPr id="4" name="Group 4"/>
          <p:cNvGrpSpPr/>
          <p:nvPr/>
        </p:nvGrpSpPr>
        <p:grpSpPr>
          <a:xfrm>
            <a:off x="15035582" y="2145857"/>
            <a:ext cx="2223718" cy="2218402"/>
            <a:chOff x="0" y="0"/>
            <a:chExt cx="2409120" cy="2403360"/>
          </a:xfrm>
        </p:grpSpPr>
        <p:sp>
          <p:nvSpPr>
            <p:cNvPr id="5" name="Freeform 5"/>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path>
              </a:pathLst>
            </a:custGeom>
            <a:solidFill>
              <a:srgbClr val="397D5A"/>
            </a:solidFill>
          </p:spPr>
          <p:txBody>
            <a:bodyPr/>
            <a:lstStyle/>
            <a:p>
              <a:endParaRPr lang="en-IN"/>
            </a:p>
          </p:txBody>
        </p:sp>
      </p:grpSp>
      <p:grpSp>
        <p:nvGrpSpPr>
          <p:cNvPr id="6" name="Group 6"/>
          <p:cNvGrpSpPr/>
          <p:nvPr/>
        </p:nvGrpSpPr>
        <p:grpSpPr>
          <a:xfrm>
            <a:off x="14372985" y="3913002"/>
            <a:ext cx="507082" cy="515722"/>
            <a:chOff x="0" y="0"/>
            <a:chExt cx="549360" cy="558720"/>
          </a:xfrm>
        </p:grpSpPr>
        <p:sp>
          <p:nvSpPr>
            <p:cNvPr id="7" name="Freeform 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path>
              </a:pathLst>
            </a:custGeom>
            <a:solidFill>
              <a:srgbClr val="FFFFFF"/>
            </a:solidFill>
          </p:spPr>
          <p:txBody>
            <a:bodyPr/>
            <a:lstStyle/>
            <a:p>
              <a:endParaRPr lang="en-IN"/>
            </a:p>
          </p:txBody>
        </p:sp>
        <p:sp>
          <p:nvSpPr>
            <p:cNvPr id="8" name="Freeform 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path>
              </a:pathLst>
            </a:custGeom>
            <a:solidFill>
              <a:srgbClr val="397D5A"/>
            </a:solidFill>
          </p:spPr>
          <p:txBody>
            <a:bodyPr/>
            <a:lstStyle/>
            <a:p>
              <a:endParaRPr lang="en-IN"/>
            </a:p>
          </p:txBody>
        </p:sp>
      </p:grpSp>
      <p:grpSp>
        <p:nvGrpSpPr>
          <p:cNvPr id="9" name="Group 9"/>
          <p:cNvGrpSpPr/>
          <p:nvPr/>
        </p:nvGrpSpPr>
        <p:grpSpPr>
          <a:xfrm>
            <a:off x="15035582" y="7039898"/>
            <a:ext cx="2223718" cy="2218402"/>
            <a:chOff x="0" y="0"/>
            <a:chExt cx="2409120" cy="2403360"/>
          </a:xfrm>
        </p:grpSpPr>
        <p:sp>
          <p:nvSpPr>
            <p:cNvPr id="10" name="Freeform 10"/>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path>
              </a:pathLst>
            </a:custGeom>
            <a:solidFill>
              <a:srgbClr val="397D5A"/>
            </a:solidFill>
          </p:spPr>
          <p:txBody>
            <a:bodyPr/>
            <a:lstStyle/>
            <a:p>
              <a:endParaRPr lang="en-IN"/>
            </a:p>
          </p:txBody>
        </p:sp>
      </p:grpSp>
      <p:grpSp>
        <p:nvGrpSpPr>
          <p:cNvPr id="11" name="Group 11"/>
          <p:cNvGrpSpPr/>
          <p:nvPr/>
        </p:nvGrpSpPr>
        <p:grpSpPr>
          <a:xfrm>
            <a:off x="14372985" y="6975433"/>
            <a:ext cx="507082" cy="515722"/>
            <a:chOff x="0" y="0"/>
            <a:chExt cx="549360" cy="558720"/>
          </a:xfrm>
        </p:grpSpPr>
        <p:sp>
          <p:nvSpPr>
            <p:cNvPr id="12" name="Freeform 12"/>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path>
              </a:pathLst>
            </a:custGeom>
            <a:solidFill>
              <a:srgbClr val="FFFFFF"/>
            </a:solidFill>
          </p:spPr>
          <p:txBody>
            <a:bodyPr/>
            <a:lstStyle/>
            <a:p>
              <a:endParaRPr lang="en-IN"/>
            </a:p>
          </p:txBody>
        </p:sp>
        <p:sp>
          <p:nvSpPr>
            <p:cNvPr id="13" name="Freeform 13"/>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path>
              </a:pathLst>
            </a:custGeom>
            <a:solidFill>
              <a:srgbClr val="397D5A"/>
            </a:solidFill>
          </p:spPr>
          <p:txBody>
            <a:bodyPr/>
            <a:lstStyle/>
            <a:p>
              <a:endParaRPr lang="en-IN"/>
            </a:p>
          </p:txBody>
        </p:sp>
      </p:grpSp>
      <p:grpSp>
        <p:nvGrpSpPr>
          <p:cNvPr id="14" name="Group 14"/>
          <p:cNvGrpSpPr/>
          <p:nvPr/>
        </p:nvGrpSpPr>
        <p:grpSpPr>
          <a:xfrm>
            <a:off x="14513878" y="7124966"/>
            <a:ext cx="219315" cy="216656"/>
            <a:chOff x="0" y="0"/>
            <a:chExt cx="237600" cy="234720"/>
          </a:xfrm>
        </p:grpSpPr>
        <p:sp>
          <p:nvSpPr>
            <p:cNvPr id="15" name="Freeform 15"/>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path>
              </a:pathLst>
            </a:custGeom>
            <a:solidFill>
              <a:srgbClr val="397D5A"/>
            </a:solidFill>
          </p:spPr>
          <p:txBody>
            <a:bodyPr/>
            <a:lstStyle/>
            <a:p>
              <a:endParaRPr lang="en-IN"/>
            </a:p>
          </p:txBody>
        </p:sp>
      </p:grpSp>
      <p:grpSp>
        <p:nvGrpSpPr>
          <p:cNvPr id="16" name="Group 16"/>
          <p:cNvGrpSpPr/>
          <p:nvPr/>
        </p:nvGrpSpPr>
        <p:grpSpPr>
          <a:xfrm>
            <a:off x="6562723" y="7039898"/>
            <a:ext cx="2224383" cy="2218402"/>
            <a:chOff x="0" y="0"/>
            <a:chExt cx="2409840" cy="2403360"/>
          </a:xfrm>
        </p:grpSpPr>
        <p:sp>
          <p:nvSpPr>
            <p:cNvPr id="17" name="Freeform 17"/>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path>
              </a:pathLst>
            </a:custGeom>
            <a:solidFill>
              <a:srgbClr val="397D5A"/>
            </a:solidFill>
          </p:spPr>
          <p:txBody>
            <a:bodyPr/>
            <a:lstStyle/>
            <a:p>
              <a:endParaRPr lang="en-IN"/>
            </a:p>
          </p:txBody>
        </p:sp>
      </p:grpSp>
      <p:grpSp>
        <p:nvGrpSpPr>
          <p:cNvPr id="18" name="Group 18"/>
          <p:cNvGrpSpPr/>
          <p:nvPr/>
        </p:nvGrpSpPr>
        <p:grpSpPr>
          <a:xfrm>
            <a:off x="8942620" y="6975433"/>
            <a:ext cx="507082" cy="515722"/>
            <a:chOff x="0" y="0"/>
            <a:chExt cx="549360" cy="558720"/>
          </a:xfrm>
        </p:grpSpPr>
        <p:sp>
          <p:nvSpPr>
            <p:cNvPr id="19" name="Freeform 19"/>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path>
              </a:pathLst>
            </a:custGeom>
            <a:solidFill>
              <a:srgbClr val="FFFFFF"/>
            </a:solidFill>
          </p:spPr>
          <p:txBody>
            <a:bodyPr/>
            <a:lstStyle/>
            <a:p>
              <a:endParaRPr lang="en-IN"/>
            </a:p>
          </p:txBody>
        </p:sp>
        <p:sp>
          <p:nvSpPr>
            <p:cNvPr id="20" name="Freeform 20"/>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path>
              </a:pathLst>
            </a:custGeom>
            <a:solidFill>
              <a:srgbClr val="397D5A"/>
            </a:solidFill>
          </p:spPr>
          <p:txBody>
            <a:bodyPr/>
            <a:lstStyle/>
            <a:p>
              <a:endParaRPr lang="en-IN"/>
            </a:p>
          </p:txBody>
        </p:sp>
      </p:grpSp>
      <p:grpSp>
        <p:nvGrpSpPr>
          <p:cNvPr id="21" name="Group 21"/>
          <p:cNvGrpSpPr/>
          <p:nvPr/>
        </p:nvGrpSpPr>
        <p:grpSpPr>
          <a:xfrm>
            <a:off x="9088830" y="7124966"/>
            <a:ext cx="219979" cy="216656"/>
            <a:chOff x="0" y="0"/>
            <a:chExt cx="238320" cy="234720"/>
          </a:xfrm>
        </p:grpSpPr>
        <p:sp>
          <p:nvSpPr>
            <p:cNvPr id="22" name="Freeform 22"/>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path>
              </a:pathLst>
            </a:custGeom>
            <a:solidFill>
              <a:srgbClr val="397D5A"/>
            </a:solidFill>
          </p:spPr>
          <p:txBody>
            <a:bodyPr/>
            <a:lstStyle/>
            <a:p>
              <a:endParaRPr lang="en-IN"/>
            </a:p>
          </p:txBody>
        </p:sp>
      </p:grpSp>
      <p:grpSp>
        <p:nvGrpSpPr>
          <p:cNvPr id="23" name="Group 23"/>
          <p:cNvGrpSpPr/>
          <p:nvPr/>
        </p:nvGrpSpPr>
        <p:grpSpPr>
          <a:xfrm>
            <a:off x="6562723" y="2145857"/>
            <a:ext cx="2224383" cy="2218402"/>
            <a:chOff x="0" y="0"/>
            <a:chExt cx="2409840" cy="2403360"/>
          </a:xfrm>
        </p:grpSpPr>
        <p:sp>
          <p:nvSpPr>
            <p:cNvPr id="24" name="Freeform 24"/>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path>
              </a:pathLst>
            </a:custGeom>
            <a:solidFill>
              <a:srgbClr val="397D5A"/>
            </a:solidFill>
          </p:spPr>
          <p:txBody>
            <a:bodyPr/>
            <a:lstStyle/>
            <a:p>
              <a:endParaRPr lang="en-IN"/>
            </a:p>
          </p:txBody>
        </p:sp>
      </p:grpSp>
      <p:grpSp>
        <p:nvGrpSpPr>
          <p:cNvPr id="25" name="Group 25"/>
          <p:cNvGrpSpPr/>
          <p:nvPr/>
        </p:nvGrpSpPr>
        <p:grpSpPr>
          <a:xfrm>
            <a:off x="8942620" y="3913002"/>
            <a:ext cx="507082" cy="515722"/>
            <a:chOff x="0" y="0"/>
            <a:chExt cx="549360" cy="558720"/>
          </a:xfrm>
        </p:grpSpPr>
        <p:sp>
          <p:nvSpPr>
            <p:cNvPr id="26" name="Freeform 26"/>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path>
              </a:pathLst>
            </a:custGeom>
            <a:solidFill>
              <a:srgbClr val="FFFFFF"/>
            </a:solidFill>
          </p:spPr>
          <p:txBody>
            <a:bodyPr/>
            <a:lstStyle/>
            <a:p>
              <a:endParaRPr lang="en-IN"/>
            </a:p>
          </p:txBody>
        </p:sp>
        <p:sp>
          <p:nvSpPr>
            <p:cNvPr id="27" name="Freeform 27"/>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path>
              </a:pathLst>
            </a:custGeom>
            <a:solidFill>
              <a:srgbClr val="397D5A"/>
            </a:solidFill>
          </p:spPr>
          <p:txBody>
            <a:bodyPr/>
            <a:lstStyle/>
            <a:p>
              <a:endParaRPr lang="en-IN"/>
            </a:p>
          </p:txBody>
        </p:sp>
      </p:grpSp>
      <p:grpSp>
        <p:nvGrpSpPr>
          <p:cNvPr id="28" name="Group 28"/>
          <p:cNvGrpSpPr/>
          <p:nvPr/>
        </p:nvGrpSpPr>
        <p:grpSpPr>
          <a:xfrm>
            <a:off x="14516869" y="4062535"/>
            <a:ext cx="219315" cy="216656"/>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path>
              </a:pathLst>
            </a:custGeom>
            <a:solidFill>
              <a:srgbClr val="397D5A"/>
            </a:solidFill>
          </p:spPr>
          <p:txBody>
            <a:bodyPr/>
            <a:lstStyle/>
            <a:p>
              <a:endParaRPr lang="en-IN"/>
            </a:p>
          </p:txBody>
        </p:sp>
      </p:grpSp>
      <p:grpSp>
        <p:nvGrpSpPr>
          <p:cNvPr id="30" name="Group 30"/>
          <p:cNvGrpSpPr/>
          <p:nvPr/>
        </p:nvGrpSpPr>
        <p:grpSpPr>
          <a:xfrm>
            <a:off x="9089494" y="4062535"/>
            <a:ext cx="219315" cy="216656"/>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path>
              </a:pathLst>
            </a:custGeom>
            <a:solidFill>
              <a:srgbClr val="397D5A"/>
            </a:solidFill>
          </p:spPr>
          <p:txBody>
            <a:bodyPr/>
            <a:lstStyle/>
            <a:p>
              <a:endParaRPr lang="en-IN"/>
            </a:p>
          </p:txBody>
        </p:sp>
      </p:grpSp>
      <p:sp>
        <p:nvSpPr>
          <p:cNvPr id="32" name="Freeform 32"/>
          <p:cNvSpPr/>
          <p:nvPr/>
        </p:nvSpPr>
        <p:spPr>
          <a:xfrm>
            <a:off x="15398008" y="7491155"/>
            <a:ext cx="1489037" cy="1302230"/>
          </a:xfrm>
          <a:custGeom>
            <a:avLst/>
            <a:gdLst/>
            <a:ahLst/>
            <a:cxnLst/>
            <a:rect l="l" t="t" r="r" b="b"/>
            <a:pathLst>
              <a:path w="1489037" h="1302230">
                <a:moveTo>
                  <a:pt x="0" y="0"/>
                </a:moveTo>
                <a:lnTo>
                  <a:pt x="1489037" y="0"/>
                </a:lnTo>
                <a:lnTo>
                  <a:pt x="1489037" y="1302230"/>
                </a:lnTo>
                <a:lnTo>
                  <a:pt x="0" y="1302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3" name="Freeform 33"/>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4" name="Freeform 34"/>
          <p:cNvSpPr/>
          <p:nvPr/>
        </p:nvSpPr>
        <p:spPr>
          <a:xfrm>
            <a:off x="6927575" y="7587964"/>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5" name="TextBox 35"/>
          <p:cNvSpPr txBox="1"/>
          <p:nvPr/>
        </p:nvSpPr>
        <p:spPr>
          <a:xfrm>
            <a:off x="1482178" y="1459055"/>
            <a:ext cx="5150121" cy="1054182"/>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Overview</a:t>
            </a:r>
          </a:p>
        </p:txBody>
      </p:sp>
      <p:sp>
        <p:nvSpPr>
          <p:cNvPr id="36" name="Freeform 36"/>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7" name="Freeform 37"/>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8" name="Freeform 38"/>
          <p:cNvSpPr/>
          <p:nvPr/>
        </p:nvSpPr>
        <p:spPr>
          <a:xfrm>
            <a:off x="9144000" y="2933563"/>
            <a:ext cx="5537032" cy="5537032"/>
          </a:xfrm>
          <a:custGeom>
            <a:avLst/>
            <a:gdLst/>
            <a:ahLst/>
            <a:cxnLst/>
            <a:rect l="l" t="t" r="r" b="b"/>
            <a:pathLst>
              <a:path w="5537032" h="5537032">
                <a:moveTo>
                  <a:pt x="0" y="0"/>
                </a:moveTo>
                <a:lnTo>
                  <a:pt x="5537032" y="0"/>
                </a:lnTo>
                <a:lnTo>
                  <a:pt x="5537032" y="5537032"/>
                </a:lnTo>
                <a:lnTo>
                  <a:pt x="0" y="5537032"/>
                </a:lnTo>
                <a:lnTo>
                  <a:pt x="0" y="0"/>
                </a:lnTo>
                <a:close/>
              </a:path>
            </a:pathLst>
          </a:custGeom>
          <a:blipFill>
            <a:blip r:embed="rId10"/>
            <a:stretch>
              <a:fillRect/>
            </a:stretch>
          </a:blipFill>
        </p:spPr>
        <p:txBody>
          <a:bodyPr/>
          <a:lstStyle/>
          <a:p>
            <a:endParaRPr lang="en-IN"/>
          </a:p>
        </p:txBody>
      </p:sp>
      <p:sp>
        <p:nvSpPr>
          <p:cNvPr id="39" name="Freeform 39"/>
          <p:cNvSpPr/>
          <p:nvPr/>
        </p:nvSpPr>
        <p:spPr>
          <a:xfrm>
            <a:off x="15442644" y="2513237"/>
            <a:ext cx="1399765" cy="1399765"/>
          </a:xfrm>
          <a:custGeom>
            <a:avLst/>
            <a:gdLst/>
            <a:ahLst/>
            <a:cxnLst/>
            <a:rect l="l" t="t" r="r" b="b"/>
            <a:pathLst>
              <a:path w="1399765" h="1399765">
                <a:moveTo>
                  <a:pt x="0" y="0"/>
                </a:moveTo>
                <a:lnTo>
                  <a:pt x="1399765" y="0"/>
                </a:lnTo>
                <a:lnTo>
                  <a:pt x="1399765" y="1399765"/>
                </a:lnTo>
                <a:lnTo>
                  <a:pt x="0" y="13997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40" name="TextBox 40"/>
          <p:cNvSpPr txBox="1"/>
          <p:nvPr/>
        </p:nvSpPr>
        <p:spPr>
          <a:xfrm>
            <a:off x="1337430" y="3844520"/>
            <a:ext cx="4482343" cy="5803149"/>
          </a:xfrm>
          <a:prstGeom prst="rect">
            <a:avLst/>
          </a:prstGeom>
        </p:spPr>
        <p:txBody>
          <a:bodyPr lIns="0" tIns="0" rIns="0" bIns="0" rtlCol="0" anchor="t">
            <a:spAutoFit/>
          </a:bodyPr>
          <a:lstStyle/>
          <a:p>
            <a:pPr marL="520727" lvl="1" indent="-260364">
              <a:lnSpc>
                <a:spcPts val="3328"/>
              </a:lnSpc>
              <a:buFont typeface="Arial"/>
              <a:buChar char="•"/>
            </a:pPr>
            <a:r>
              <a:rPr lang="en-US" sz="2411" spc="236">
                <a:solidFill>
                  <a:srgbClr val="397D5A"/>
                </a:solidFill>
                <a:latin typeface="Open Sauce"/>
              </a:rPr>
              <a:t>Every successful submission to get a joint appreciation certificate from codebasics and Open Data Telangana</a:t>
            </a:r>
          </a:p>
          <a:p>
            <a:pPr marL="520727" lvl="1" indent="-260364">
              <a:lnSpc>
                <a:spcPts val="3328"/>
              </a:lnSpc>
              <a:buFont typeface="Arial"/>
              <a:buChar char="•"/>
            </a:pPr>
            <a:r>
              <a:rPr lang="en-US" sz="2411" spc="236">
                <a:solidFill>
                  <a:srgbClr val="397D5A"/>
                </a:solidFill>
                <a:latin typeface="Open Sauce"/>
              </a:rPr>
              <a:t>Top 5 winners to get a letter of recognition from Open Data Telangana </a:t>
            </a:r>
          </a:p>
          <a:p>
            <a:pPr marL="520727" lvl="1" indent="-260364">
              <a:lnSpc>
                <a:spcPts val="3328"/>
              </a:lnSpc>
              <a:buFont typeface="Arial"/>
              <a:buChar char="•"/>
            </a:pPr>
            <a:r>
              <a:rPr lang="en-US" sz="2411" spc="236">
                <a:solidFill>
                  <a:srgbClr val="397D5A"/>
                </a:solidFill>
                <a:latin typeface="Open Sauce"/>
              </a:rPr>
              <a:t>Internship Possibilities with Open Data Telangana</a:t>
            </a:r>
          </a:p>
          <a:p>
            <a:pPr marL="0" lvl="0" indent="0">
              <a:lnSpc>
                <a:spcPts val="3328"/>
              </a:lnSpc>
              <a:spcBef>
                <a:spcPct val="0"/>
              </a:spcBef>
            </a:pPr>
            <a:endParaRPr lang="en-US" sz="2411" spc="236">
              <a:solidFill>
                <a:srgbClr val="397D5A"/>
              </a:solidFill>
              <a:latin typeface="Open Sauce"/>
            </a:endParaRPr>
          </a:p>
        </p:txBody>
      </p:sp>
      <p:sp>
        <p:nvSpPr>
          <p:cNvPr id="41" name="TextBox 41"/>
          <p:cNvSpPr txBox="1"/>
          <p:nvPr/>
        </p:nvSpPr>
        <p:spPr>
          <a:xfrm>
            <a:off x="1482178" y="3252411"/>
            <a:ext cx="4747170"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Benfits of this challange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633448" y="374453"/>
            <a:ext cx="17021103" cy="3970203"/>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Freeform 6"/>
          <p:cNvSpPr/>
          <p:nvPr/>
        </p:nvSpPr>
        <p:spPr>
          <a:xfrm>
            <a:off x="667020" y="395051"/>
            <a:ext cx="16933642" cy="3949605"/>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3">
              <a:alphaModFix amt="18000"/>
            </a:blip>
            <a:stretch>
              <a:fillRect t="-92914" b="-92914"/>
            </a:stretch>
          </a:blipFill>
        </p:spPr>
        <p:txBody>
          <a:bodyPr/>
          <a:lstStyle/>
          <a:p>
            <a:endParaRPr lang="en-IN"/>
          </a:p>
        </p:txBody>
      </p:sp>
      <p:grpSp>
        <p:nvGrpSpPr>
          <p:cNvPr id="7" name="Group 7"/>
          <p:cNvGrpSpPr/>
          <p:nvPr/>
        </p:nvGrpSpPr>
        <p:grpSpPr>
          <a:xfrm>
            <a:off x="3409429" y="4625297"/>
            <a:ext cx="47625" cy="4637272"/>
            <a:chOff x="0" y="0"/>
            <a:chExt cx="12543" cy="1221339"/>
          </a:xfrm>
        </p:grpSpPr>
        <p:sp>
          <p:nvSpPr>
            <p:cNvPr id="8" name="Freeform 8"/>
            <p:cNvSpPr/>
            <p:nvPr/>
          </p:nvSpPr>
          <p:spPr>
            <a:xfrm>
              <a:off x="0" y="0"/>
              <a:ext cx="12543" cy="1221339"/>
            </a:xfrm>
            <a:custGeom>
              <a:avLst/>
              <a:gdLst/>
              <a:ahLst/>
              <a:cxnLst/>
              <a:rect l="l" t="t" r="r" b="b"/>
              <a:pathLst>
                <a:path w="12543" h="1221339">
                  <a:moveTo>
                    <a:pt x="0" y="0"/>
                  </a:moveTo>
                  <a:lnTo>
                    <a:pt x="12543" y="0"/>
                  </a:lnTo>
                  <a:lnTo>
                    <a:pt x="12543" y="1221339"/>
                  </a:lnTo>
                  <a:lnTo>
                    <a:pt x="0" y="1221339"/>
                  </a:lnTo>
                  <a:lnTo>
                    <a:pt x="0" y="0"/>
                  </a:lnTo>
                </a:path>
              </a:pathLst>
            </a:custGeom>
            <a:solidFill>
              <a:srgbClr val="009245"/>
            </a:solidFill>
          </p:spPr>
          <p:txBody>
            <a:bodyPr/>
            <a:lstStyle/>
            <a:p>
              <a:endParaRPr lang="en-IN"/>
            </a:p>
          </p:txBody>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7108874" y="4621028"/>
            <a:ext cx="47625" cy="4637272"/>
            <a:chOff x="0" y="0"/>
            <a:chExt cx="12543" cy="1221339"/>
          </a:xfrm>
        </p:grpSpPr>
        <p:sp>
          <p:nvSpPr>
            <p:cNvPr id="11" name="Freeform 11"/>
            <p:cNvSpPr/>
            <p:nvPr/>
          </p:nvSpPr>
          <p:spPr>
            <a:xfrm>
              <a:off x="0" y="0"/>
              <a:ext cx="12543" cy="1221339"/>
            </a:xfrm>
            <a:custGeom>
              <a:avLst/>
              <a:gdLst/>
              <a:ahLst/>
              <a:cxnLst/>
              <a:rect l="l" t="t" r="r" b="b"/>
              <a:pathLst>
                <a:path w="12543" h="1221339">
                  <a:moveTo>
                    <a:pt x="0" y="0"/>
                  </a:moveTo>
                  <a:lnTo>
                    <a:pt x="12543" y="0"/>
                  </a:lnTo>
                  <a:lnTo>
                    <a:pt x="12543" y="1221339"/>
                  </a:lnTo>
                  <a:lnTo>
                    <a:pt x="0" y="1221339"/>
                  </a:lnTo>
                  <a:lnTo>
                    <a:pt x="0" y="0"/>
                  </a:lnTo>
                </a:path>
              </a:pathLst>
            </a:custGeom>
            <a:solidFill>
              <a:srgbClr val="009245"/>
            </a:solidFill>
          </p:spPr>
          <p:txBody>
            <a:bodyPr/>
            <a:lstStyle/>
            <a:p>
              <a:endParaRPr lang="en-IN"/>
            </a:p>
          </p:txBody>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10418661" y="4621028"/>
            <a:ext cx="47625" cy="4637272"/>
            <a:chOff x="0" y="0"/>
            <a:chExt cx="12543" cy="1221339"/>
          </a:xfrm>
        </p:grpSpPr>
        <p:sp>
          <p:nvSpPr>
            <p:cNvPr id="14" name="Freeform 14"/>
            <p:cNvSpPr/>
            <p:nvPr/>
          </p:nvSpPr>
          <p:spPr>
            <a:xfrm>
              <a:off x="0" y="0"/>
              <a:ext cx="12543" cy="1221339"/>
            </a:xfrm>
            <a:custGeom>
              <a:avLst/>
              <a:gdLst/>
              <a:ahLst/>
              <a:cxnLst/>
              <a:rect l="l" t="t" r="r" b="b"/>
              <a:pathLst>
                <a:path w="12543" h="1221339">
                  <a:moveTo>
                    <a:pt x="0" y="0"/>
                  </a:moveTo>
                  <a:lnTo>
                    <a:pt x="12543" y="0"/>
                  </a:lnTo>
                  <a:lnTo>
                    <a:pt x="12543" y="1221339"/>
                  </a:lnTo>
                  <a:lnTo>
                    <a:pt x="0" y="1221339"/>
                  </a:lnTo>
                  <a:lnTo>
                    <a:pt x="0" y="0"/>
                  </a:lnTo>
                </a:path>
              </a:pathLst>
            </a:custGeom>
            <a:solidFill>
              <a:srgbClr val="009245"/>
            </a:solidFill>
          </p:spPr>
          <p:txBody>
            <a:bodyPr/>
            <a:lstStyle/>
            <a:p>
              <a:endParaRPr lang="en-IN"/>
            </a:p>
          </p:txBody>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14663629" y="4524965"/>
            <a:ext cx="47625" cy="4637272"/>
            <a:chOff x="0" y="0"/>
            <a:chExt cx="12543" cy="1221339"/>
          </a:xfrm>
        </p:grpSpPr>
        <p:sp>
          <p:nvSpPr>
            <p:cNvPr id="17" name="Freeform 17"/>
            <p:cNvSpPr/>
            <p:nvPr/>
          </p:nvSpPr>
          <p:spPr>
            <a:xfrm>
              <a:off x="0" y="0"/>
              <a:ext cx="12543" cy="1221339"/>
            </a:xfrm>
            <a:custGeom>
              <a:avLst/>
              <a:gdLst/>
              <a:ahLst/>
              <a:cxnLst/>
              <a:rect l="l" t="t" r="r" b="b"/>
              <a:pathLst>
                <a:path w="12543" h="1221339">
                  <a:moveTo>
                    <a:pt x="0" y="0"/>
                  </a:moveTo>
                  <a:lnTo>
                    <a:pt x="12543" y="0"/>
                  </a:lnTo>
                  <a:lnTo>
                    <a:pt x="12543" y="1221339"/>
                  </a:lnTo>
                  <a:lnTo>
                    <a:pt x="0" y="1221339"/>
                  </a:lnTo>
                  <a:lnTo>
                    <a:pt x="0" y="0"/>
                  </a:lnTo>
                </a:path>
              </a:pathLst>
            </a:custGeom>
            <a:solidFill>
              <a:srgbClr val="009245"/>
            </a:solidFill>
          </p:spPr>
          <p:txBody>
            <a:bodyPr/>
            <a:lstStyle/>
            <a:p>
              <a:endParaRPr lang="en-IN"/>
            </a:p>
          </p:txBody>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9" name="Freeform 19"/>
          <p:cNvSpPr/>
          <p:nvPr/>
        </p:nvSpPr>
        <p:spPr>
          <a:xfrm>
            <a:off x="930084" y="4621028"/>
            <a:ext cx="1412545" cy="1363748"/>
          </a:xfrm>
          <a:custGeom>
            <a:avLst/>
            <a:gdLst/>
            <a:ahLst/>
            <a:cxnLst/>
            <a:rect l="l" t="t" r="r" b="b"/>
            <a:pathLst>
              <a:path w="1412545" h="1363748">
                <a:moveTo>
                  <a:pt x="0" y="0"/>
                </a:moveTo>
                <a:lnTo>
                  <a:pt x="1412545" y="0"/>
                </a:lnTo>
                <a:lnTo>
                  <a:pt x="1412545" y="1363748"/>
                </a:lnTo>
                <a:lnTo>
                  <a:pt x="0" y="1363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0" name="Freeform 20"/>
          <p:cNvSpPr/>
          <p:nvPr/>
        </p:nvSpPr>
        <p:spPr>
          <a:xfrm>
            <a:off x="4527152" y="4690315"/>
            <a:ext cx="1511625" cy="1451160"/>
          </a:xfrm>
          <a:custGeom>
            <a:avLst/>
            <a:gdLst/>
            <a:ahLst/>
            <a:cxnLst/>
            <a:rect l="l" t="t" r="r" b="b"/>
            <a:pathLst>
              <a:path w="1511625" h="1451160">
                <a:moveTo>
                  <a:pt x="0" y="0"/>
                </a:moveTo>
                <a:lnTo>
                  <a:pt x="1511625" y="0"/>
                </a:lnTo>
                <a:lnTo>
                  <a:pt x="1511625" y="1451160"/>
                </a:lnTo>
                <a:lnTo>
                  <a:pt x="0" y="1451160"/>
                </a:lnTo>
                <a:lnTo>
                  <a:pt x="0" y="0"/>
                </a:lnTo>
                <a:close/>
              </a:path>
            </a:pathLst>
          </a:custGeom>
          <a:blipFill>
            <a:blip r:embed="rId6"/>
            <a:stretch>
              <a:fillRect/>
            </a:stretch>
          </a:blipFill>
        </p:spPr>
        <p:txBody>
          <a:bodyPr/>
          <a:lstStyle/>
          <a:p>
            <a:endParaRPr lang="en-IN"/>
          </a:p>
        </p:txBody>
      </p:sp>
      <p:sp>
        <p:nvSpPr>
          <p:cNvPr id="21" name="Freeform 21"/>
          <p:cNvSpPr/>
          <p:nvPr/>
        </p:nvSpPr>
        <p:spPr>
          <a:xfrm>
            <a:off x="8172032" y="4726220"/>
            <a:ext cx="1231097" cy="1258556"/>
          </a:xfrm>
          <a:custGeom>
            <a:avLst/>
            <a:gdLst/>
            <a:ahLst/>
            <a:cxnLst/>
            <a:rect l="l" t="t" r="r" b="b"/>
            <a:pathLst>
              <a:path w="1231097" h="1258556">
                <a:moveTo>
                  <a:pt x="0" y="0"/>
                </a:moveTo>
                <a:lnTo>
                  <a:pt x="1231097" y="0"/>
                </a:lnTo>
                <a:lnTo>
                  <a:pt x="1231097" y="1258556"/>
                </a:lnTo>
                <a:lnTo>
                  <a:pt x="0" y="12585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2" name="Freeform 22"/>
          <p:cNvSpPr/>
          <p:nvPr/>
        </p:nvSpPr>
        <p:spPr>
          <a:xfrm>
            <a:off x="11883424" y="4690315"/>
            <a:ext cx="1259158" cy="1294461"/>
          </a:xfrm>
          <a:custGeom>
            <a:avLst/>
            <a:gdLst/>
            <a:ahLst/>
            <a:cxnLst/>
            <a:rect l="l" t="t" r="r" b="b"/>
            <a:pathLst>
              <a:path w="1259158" h="1294461">
                <a:moveTo>
                  <a:pt x="0" y="0"/>
                </a:moveTo>
                <a:lnTo>
                  <a:pt x="1259158" y="0"/>
                </a:lnTo>
                <a:lnTo>
                  <a:pt x="1259158" y="1294461"/>
                </a:lnTo>
                <a:lnTo>
                  <a:pt x="0" y="12944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3" name="Freeform 23"/>
          <p:cNvSpPr/>
          <p:nvPr/>
        </p:nvSpPr>
        <p:spPr>
          <a:xfrm>
            <a:off x="15778054" y="4614099"/>
            <a:ext cx="1293957" cy="1482798"/>
          </a:xfrm>
          <a:custGeom>
            <a:avLst/>
            <a:gdLst/>
            <a:ahLst/>
            <a:cxnLst/>
            <a:rect l="l" t="t" r="r" b="b"/>
            <a:pathLst>
              <a:path w="1293957" h="1482798">
                <a:moveTo>
                  <a:pt x="0" y="0"/>
                </a:moveTo>
                <a:lnTo>
                  <a:pt x="1293957" y="0"/>
                </a:lnTo>
                <a:lnTo>
                  <a:pt x="1293957" y="1482798"/>
                </a:lnTo>
                <a:lnTo>
                  <a:pt x="0" y="1482798"/>
                </a:lnTo>
                <a:lnTo>
                  <a:pt x="0" y="0"/>
                </a:lnTo>
                <a:close/>
              </a:path>
            </a:pathLst>
          </a:custGeom>
          <a:blipFill>
            <a:blip r:embed="rId11"/>
            <a:stretch>
              <a:fillRect t="-1176"/>
            </a:stretch>
          </a:blipFill>
        </p:spPr>
        <p:txBody>
          <a:bodyPr/>
          <a:lstStyle/>
          <a:p>
            <a:endParaRPr lang="en-IN"/>
          </a:p>
        </p:txBody>
      </p:sp>
      <p:sp>
        <p:nvSpPr>
          <p:cNvPr id="24" name="TextBox 24"/>
          <p:cNvSpPr txBox="1"/>
          <p:nvPr/>
        </p:nvSpPr>
        <p:spPr>
          <a:xfrm>
            <a:off x="2729028" y="1101991"/>
            <a:ext cx="13912045"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rPr>
              <a:t>PROBLEM STATEMENT </a:t>
            </a:r>
          </a:p>
        </p:txBody>
      </p:sp>
      <p:sp>
        <p:nvSpPr>
          <p:cNvPr id="25" name="TextBox 25"/>
          <p:cNvSpPr txBox="1"/>
          <p:nvPr/>
        </p:nvSpPr>
        <p:spPr>
          <a:xfrm>
            <a:off x="5282964" y="2815479"/>
            <a:ext cx="8046267" cy="857053"/>
          </a:xfrm>
          <a:prstGeom prst="rect">
            <a:avLst/>
          </a:prstGeom>
        </p:spPr>
        <p:txBody>
          <a:bodyPr lIns="0" tIns="0" rIns="0" bIns="0" rtlCol="0" anchor="t">
            <a:spAutoFit/>
          </a:bodyPr>
          <a:lstStyle/>
          <a:p>
            <a:pPr marL="0" lvl="1" indent="0" algn="ctr">
              <a:lnSpc>
                <a:spcPts val="3461"/>
              </a:lnSpc>
              <a:spcBef>
                <a:spcPct val="0"/>
              </a:spcBef>
            </a:pPr>
            <a:r>
              <a:rPr lang="en-US" sz="2508" spc="245">
                <a:solidFill>
                  <a:srgbClr val="FFFFFF"/>
                </a:solidFill>
                <a:latin typeface="Open Sauce"/>
              </a:rPr>
              <a:t>Analyse Growth and Present Insights to the Telangana Government</a:t>
            </a:r>
          </a:p>
        </p:txBody>
      </p:sp>
      <p:sp>
        <p:nvSpPr>
          <p:cNvPr id="26" name="TextBox 26"/>
          <p:cNvSpPr txBox="1"/>
          <p:nvPr/>
        </p:nvSpPr>
        <p:spPr>
          <a:xfrm>
            <a:off x="4137455" y="6213134"/>
            <a:ext cx="2291019" cy="512445"/>
          </a:xfrm>
          <a:prstGeom prst="rect">
            <a:avLst/>
          </a:prstGeom>
        </p:spPr>
        <p:txBody>
          <a:bodyPr lIns="0" tIns="0" rIns="0" bIns="0" rtlCol="0" anchor="t">
            <a:spAutoFit/>
          </a:bodyPr>
          <a:lstStyle/>
          <a:p>
            <a:pPr algn="ctr">
              <a:lnSpc>
                <a:spcPts val="4140"/>
              </a:lnSpc>
            </a:pPr>
            <a:r>
              <a:rPr lang="en-US" sz="3000" spc="294">
                <a:solidFill>
                  <a:srgbClr val="231F20"/>
                </a:solidFill>
                <a:latin typeface="Open Sauce Bold"/>
              </a:rPr>
              <a:t>Power Bi</a:t>
            </a:r>
          </a:p>
        </p:txBody>
      </p:sp>
      <p:sp>
        <p:nvSpPr>
          <p:cNvPr id="27" name="TextBox 27"/>
          <p:cNvSpPr txBox="1"/>
          <p:nvPr/>
        </p:nvSpPr>
        <p:spPr>
          <a:xfrm>
            <a:off x="633448" y="6179640"/>
            <a:ext cx="2095580" cy="512445"/>
          </a:xfrm>
          <a:prstGeom prst="rect">
            <a:avLst/>
          </a:prstGeom>
        </p:spPr>
        <p:txBody>
          <a:bodyPr lIns="0" tIns="0" rIns="0" bIns="0" rtlCol="0" anchor="t">
            <a:spAutoFit/>
          </a:bodyPr>
          <a:lstStyle/>
          <a:p>
            <a:pPr algn="ctr">
              <a:lnSpc>
                <a:spcPts val="4140"/>
              </a:lnSpc>
            </a:pPr>
            <a:r>
              <a:rPr lang="en-US" sz="3000" spc="294">
                <a:solidFill>
                  <a:srgbClr val="231F20"/>
                </a:solidFill>
                <a:latin typeface="Open Sauce Bold"/>
              </a:rPr>
              <a:t>MySql</a:t>
            </a:r>
          </a:p>
        </p:txBody>
      </p:sp>
      <p:sp>
        <p:nvSpPr>
          <p:cNvPr id="28" name="TextBox 28"/>
          <p:cNvSpPr txBox="1"/>
          <p:nvPr/>
        </p:nvSpPr>
        <p:spPr>
          <a:xfrm>
            <a:off x="7836900" y="6179640"/>
            <a:ext cx="1901359" cy="512445"/>
          </a:xfrm>
          <a:prstGeom prst="rect">
            <a:avLst/>
          </a:prstGeom>
        </p:spPr>
        <p:txBody>
          <a:bodyPr lIns="0" tIns="0" rIns="0" bIns="0" rtlCol="0" anchor="t">
            <a:spAutoFit/>
          </a:bodyPr>
          <a:lstStyle/>
          <a:p>
            <a:pPr algn="ctr">
              <a:lnSpc>
                <a:spcPts val="4140"/>
              </a:lnSpc>
            </a:pPr>
            <a:r>
              <a:rPr lang="en-US" sz="3000" spc="294">
                <a:solidFill>
                  <a:srgbClr val="231F20"/>
                </a:solidFill>
                <a:latin typeface="Open Sauce Bold"/>
              </a:rPr>
              <a:t>Excel</a:t>
            </a:r>
          </a:p>
        </p:txBody>
      </p:sp>
      <p:sp>
        <p:nvSpPr>
          <p:cNvPr id="29" name="TextBox 29"/>
          <p:cNvSpPr txBox="1"/>
          <p:nvPr/>
        </p:nvSpPr>
        <p:spPr>
          <a:xfrm>
            <a:off x="11146687" y="6179640"/>
            <a:ext cx="2836541" cy="512445"/>
          </a:xfrm>
          <a:prstGeom prst="rect">
            <a:avLst/>
          </a:prstGeom>
        </p:spPr>
        <p:txBody>
          <a:bodyPr lIns="0" tIns="0" rIns="0" bIns="0" rtlCol="0" anchor="t">
            <a:spAutoFit/>
          </a:bodyPr>
          <a:lstStyle/>
          <a:p>
            <a:pPr algn="ctr">
              <a:lnSpc>
                <a:spcPts val="4140"/>
              </a:lnSpc>
            </a:pPr>
            <a:r>
              <a:rPr lang="en-US" sz="3000" spc="294">
                <a:solidFill>
                  <a:srgbClr val="231F20"/>
                </a:solidFill>
                <a:latin typeface="Open Sauce Bold"/>
              </a:rPr>
              <a:t>PowerPoint</a:t>
            </a:r>
          </a:p>
        </p:txBody>
      </p:sp>
      <p:sp>
        <p:nvSpPr>
          <p:cNvPr id="30" name="TextBox 30"/>
          <p:cNvSpPr txBox="1"/>
          <p:nvPr/>
        </p:nvSpPr>
        <p:spPr>
          <a:xfrm>
            <a:off x="15391655" y="6179640"/>
            <a:ext cx="2498837" cy="512445"/>
          </a:xfrm>
          <a:prstGeom prst="rect">
            <a:avLst/>
          </a:prstGeom>
        </p:spPr>
        <p:txBody>
          <a:bodyPr lIns="0" tIns="0" rIns="0" bIns="0" rtlCol="0" anchor="t">
            <a:spAutoFit/>
          </a:bodyPr>
          <a:lstStyle/>
          <a:p>
            <a:pPr algn="ctr">
              <a:lnSpc>
                <a:spcPts val="4140"/>
              </a:lnSpc>
            </a:pPr>
            <a:r>
              <a:rPr lang="en-US" sz="3000" spc="294">
                <a:solidFill>
                  <a:srgbClr val="231F20"/>
                </a:solidFill>
                <a:latin typeface="Open Sauce Bold"/>
              </a:rPr>
              <a:t>ChatGPT</a:t>
            </a:r>
          </a:p>
        </p:txBody>
      </p:sp>
      <p:sp>
        <p:nvSpPr>
          <p:cNvPr id="31" name="TextBox 31"/>
          <p:cNvSpPr txBox="1"/>
          <p:nvPr/>
        </p:nvSpPr>
        <p:spPr>
          <a:xfrm>
            <a:off x="795842" y="7054035"/>
            <a:ext cx="2095580" cy="1511808"/>
          </a:xfrm>
          <a:prstGeom prst="rect">
            <a:avLst/>
          </a:prstGeom>
        </p:spPr>
        <p:txBody>
          <a:bodyPr lIns="0" tIns="0" rIns="0" bIns="0" rtlCol="0" anchor="t">
            <a:spAutoFit/>
          </a:bodyPr>
          <a:lstStyle/>
          <a:p>
            <a:pPr algn="ctr">
              <a:lnSpc>
                <a:spcPts val="3035"/>
              </a:lnSpc>
            </a:pPr>
            <a:r>
              <a:rPr lang="en-US" sz="2199" spc="215">
                <a:solidFill>
                  <a:srgbClr val="231F20"/>
                </a:solidFill>
                <a:latin typeface="Open Sauce Bold"/>
              </a:rPr>
              <a:t>Used Mysql for Analysing data in SQL</a:t>
            </a:r>
          </a:p>
        </p:txBody>
      </p:sp>
      <p:sp>
        <p:nvSpPr>
          <p:cNvPr id="32" name="TextBox 32"/>
          <p:cNvSpPr txBox="1"/>
          <p:nvPr/>
        </p:nvSpPr>
        <p:spPr>
          <a:xfrm>
            <a:off x="4235174" y="7054035"/>
            <a:ext cx="2095580" cy="1511808"/>
          </a:xfrm>
          <a:prstGeom prst="rect">
            <a:avLst/>
          </a:prstGeom>
        </p:spPr>
        <p:txBody>
          <a:bodyPr lIns="0" tIns="0" rIns="0" bIns="0" rtlCol="0" anchor="t">
            <a:spAutoFit/>
          </a:bodyPr>
          <a:lstStyle/>
          <a:p>
            <a:pPr algn="ctr">
              <a:lnSpc>
                <a:spcPts val="3035"/>
              </a:lnSpc>
            </a:pPr>
            <a:r>
              <a:rPr lang="en-US" sz="2199" spc="215">
                <a:solidFill>
                  <a:srgbClr val="231F20"/>
                </a:solidFill>
                <a:latin typeface="Open Sauce Bold"/>
              </a:rPr>
              <a:t>Used Power BI to create Interactive Dashboard</a:t>
            </a:r>
          </a:p>
        </p:txBody>
      </p:sp>
      <p:sp>
        <p:nvSpPr>
          <p:cNvPr id="33" name="TextBox 33"/>
          <p:cNvSpPr txBox="1"/>
          <p:nvPr/>
        </p:nvSpPr>
        <p:spPr>
          <a:xfrm>
            <a:off x="7755416" y="7054035"/>
            <a:ext cx="2095580" cy="1511808"/>
          </a:xfrm>
          <a:prstGeom prst="rect">
            <a:avLst/>
          </a:prstGeom>
        </p:spPr>
        <p:txBody>
          <a:bodyPr lIns="0" tIns="0" rIns="0" bIns="0" rtlCol="0" anchor="t">
            <a:spAutoFit/>
          </a:bodyPr>
          <a:lstStyle/>
          <a:p>
            <a:pPr algn="ctr">
              <a:lnSpc>
                <a:spcPts val="3035"/>
              </a:lnSpc>
            </a:pPr>
            <a:r>
              <a:rPr lang="en-US" sz="2199" spc="215">
                <a:solidFill>
                  <a:srgbClr val="231F20"/>
                </a:solidFill>
                <a:latin typeface="Open Sauce Bold"/>
              </a:rPr>
              <a:t>A Little bit of data cleaning in Excel</a:t>
            </a:r>
          </a:p>
        </p:txBody>
      </p:sp>
      <p:sp>
        <p:nvSpPr>
          <p:cNvPr id="34" name="TextBox 34"/>
          <p:cNvSpPr txBox="1"/>
          <p:nvPr/>
        </p:nvSpPr>
        <p:spPr>
          <a:xfrm>
            <a:off x="11387281" y="7054035"/>
            <a:ext cx="2251443" cy="1130808"/>
          </a:xfrm>
          <a:prstGeom prst="rect">
            <a:avLst/>
          </a:prstGeom>
        </p:spPr>
        <p:txBody>
          <a:bodyPr lIns="0" tIns="0" rIns="0" bIns="0" rtlCol="0" anchor="t">
            <a:spAutoFit/>
          </a:bodyPr>
          <a:lstStyle/>
          <a:p>
            <a:pPr algn="ctr">
              <a:lnSpc>
                <a:spcPts val="3035"/>
              </a:lnSpc>
            </a:pPr>
            <a:r>
              <a:rPr lang="en-US" sz="2199" spc="215">
                <a:solidFill>
                  <a:srgbClr val="231F20"/>
                </a:solidFill>
                <a:latin typeface="Open Sauce Bold"/>
              </a:rPr>
              <a:t>PowerPoint for presentation</a:t>
            </a:r>
          </a:p>
        </p:txBody>
      </p:sp>
      <p:sp>
        <p:nvSpPr>
          <p:cNvPr id="35" name="TextBox 35"/>
          <p:cNvSpPr txBox="1"/>
          <p:nvPr/>
        </p:nvSpPr>
        <p:spPr>
          <a:xfrm>
            <a:off x="15558972" y="6996885"/>
            <a:ext cx="2095580" cy="1511808"/>
          </a:xfrm>
          <a:prstGeom prst="rect">
            <a:avLst/>
          </a:prstGeom>
        </p:spPr>
        <p:txBody>
          <a:bodyPr lIns="0" tIns="0" rIns="0" bIns="0" rtlCol="0" anchor="t">
            <a:spAutoFit/>
          </a:bodyPr>
          <a:lstStyle/>
          <a:p>
            <a:pPr algn="ctr">
              <a:lnSpc>
                <a:spcPts val="3035"/>
              </a:lnSpc>
            </a:pPr>
            <a:r>
              <a:rPr lang="en-US" sz="2199" spc="215">
                <a:solidFill>
                  <a:srgbClr val="231F20"/>
                </a:solidFill>
                <a:latin typeface="Open Sauce Bold"/>
              </a:rPr>
              <a:t>Used ChatGPT as my second brain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1963203"/>
            <a:chOff x="0" y="0"/>
            <a:chExt cx="4816593" cy="517058"/>
          </a:xfrm>
        </p:grpSpPr>
        <p:sp>
          <p:nvSpPr>
            <p:cNvPr id="4" name="Freeform 4"/>
            <p:cNvSpPr/>
            <p:nvPr/>
          </p:nvSpPr>
          <p:spPr>
            <a:xfrm>
              <a:off x="0" y="0"/>
              <a:ext cx="4816592" cy="517058"/>
            </a:xfrm>
            <a:custGeom>
              <a:avLst/>
              <a:gdLst/>
              <a:ahLst/>
              <a:cxnLst/>
              <a:rect l="l" t="t" r="r" b="b"/>
              <a:pathLst>
                <a:path w="4816592" h="517058">
                  <a:moveTo>
                    <a:pt x="0" y="0"/>
                  </a:moveTo>
                  <a:lnTo>
                    <a:pt x="4816592" y="0"/>
                  </a:lnTo>
                  <a:lnTo>
                    <a:pt x="4816592" y="517058"/>
                  </a:lnTo>
                  <a:lnTo>
                    <a:pt x="0" y="517058"/>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927510" y="3442906"/>
            <a:ext cx="4473739" cy="636748"/>
            <a:chOff x="0" y="0"/>
            <a:chExt cx="1178269" cy="167703"/>
          </a:xfrm>
        </p:grpSpPr>
        <p:sp>
          <p:nvSpPr>
            <p:cNvPr id="7" name="Freeform 7"/>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lnTo>
                    <a:pt x="0" y="0"/>
                  </a:lnTo>
                </a:path>
              </a:pathLst>
            </a:custGeom>
            <a:solidFill>
              <a:srgbClr val="1C5739"/>
            </a:solidFill>
          </p:spPr>
          <p:txBody>
            <a:bodyPr/>
            <a:lstStyle/>
            <a:p>
              <a:endParaRPr lang="en-IN"/>
            </a:p>
          </p:txBody>
        </p:sp>
        <p:sp>
          <p:nvSpPr>
            <p:cNvPr id="8" name="TextBox 8"/>
            <p:cNvSpPr txBox="1"/>
            <p:nvPr/>
          </p:nvSpPr>
          <p:spPr>
            <a:xfrm>
              <a:off x="0" y="-47625"/>
              <a:ext cx="812800" cy="860425"/>
            </a:xfrm>
            <a:prstGeom prst="rect">
              <a:avLst/>
            </a:prstGeom>
          </p:spPr>
          <p:txBody>
            <a:bodyPr lIns="50800" tIns="50800" rIns="50800" bIns="50800" rtlCol="0" anchor="ctr"/>
            <a:lstStyle/>
            <a:p>
              <a:pPr marL="0" lvl="0" indent="0" algn="ctr">
                <a:lnSpc>
                  <a:spcPts val="3424"/>
                </a:lnSpc>
                <a:spcBef>
                  <a:spcPct val="0"/>
                </a:spcBef>
              </a:pPr>
              <a:endParaRPr/>
            </a:p>
          </p:txBody>
        </p:sp>
      </p:grpSp>
      <p:grpSp>
        <p:nvGrpSpPr>
          <p:cNvPr id="9" name="Group 9"/>
          <p:cNvGrpSpPr/>
          <p:nvPr/>
        </p:nvGrpSpPr>
        <p:grpSpPr>
          <a:xfrm>
            <a:off x="6906074"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lnTo>
                    <a:pt x="0" y="0"/>
                  </a:lnTo>
                </a:path>
              </a:pathLst>
            </a:custGeom>
            <a:solidFill>
              <a:srgbClr val="1C5739"/>
            </a:solidFill>
          </p:spPr>
          <p:txBody>
            <a:bodyPr/>
            <a:lstStyle/>
            <a:p>
              <a:endParaRPr lang="en-IN"/>
            </a:p>
          </p:txBody>
        </p:sp>
        <p:sp>
          <p:nvSpPr>
            <p:cNvPr id="11" name="TextBox 11"/>
            <p:cNvSpPr txBox="1"/>
            <p:nvPr/>
          </p:nvSpPr>
          <p:spPr>
            <a:xfrm>
              <a:off x="0" y="-47625"/>
              <a:ext cx="812800" cy="860425"/>
            </a:xfrm>
            <a:prstGeom prst="rect">
              <a:avLst/>
            </a:prstGeom>
          </p:spPr>
          <p:txBody>
            <a:bodyPr lIns="50800" tIns="50800" rIns="50800" bIns="50800" rtlCol="0" anchor="ctr"/>
            <a:lstStyle/>
            <a:p>
              <a:pPr marL="0" lvl="0" indent="0" algn="ctr">
                <a:lnSpc>
                  <a:spcPts val="3424"/>
                </a:lnSpc>
                <a:spcBef>
                  <a:spcPct val="0"/>
                </a:spcBef>
              </a:pPr>
              <a:endParaRPr/>
            </a:p>
          </p:txBody>
        </p:sp>
      </p:grpSp>
      <p:grpSp>
        <p:nvGrpSpPr>
          <p:cNvPr id="12" name="Group 12"/>
          <p:cNvGrpSpPr/>
          <p:nvPr/>
        </p:nvGrpSpPr>
        <p:grpSpPr>
          <a:xfrm>
            <a:off x="11884638" y="3442596"/>
            <a:ext cx="4473739" cy="636748"/>
            <a:chOff x="0" y="0"/>
            <a:chExt cx="1178269" cy="167703"/>
          </a:xfrm>
        </p:grpSpPr>
        <p:sp>
          <p:nvSpPr>
            <p:cNvPr id="13" name="Freeform 13"/>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lnTo>
                    <a:pt x="0" y="0"/>
                  </a:lnTo>
                </a:path>
              </a:pathLst>
            </a:custGeom>
            <a:solidFill>
              <a:srgbClr val="1C5739"/>
            </a:solidFill>
          </p:spPr>
          <p:txBody>
            <a:bodyPr/>
            <a:lstStyle/>
            <a:p>
              <a:endParaRPr lang="en-IN"/>
            </a:p>
          </p:txBody>
        </p:sp>
        <p:sp>
          <p:nvSpPr>
            <p:cNvPr id="14" name="TextBox 14"/>
            <p:cNvSpPr txBox="1"/>
            <p:nvPr/>
          </p:nvSpPr>
          <p:spPr>
            <a:xfrm>
              <a:off x="0" y="-47625"/>
              <a:ext cx="812800" cy="860425"/>
            </a:xfrm>
            <a:prstGeom prst="rect">
              <a:avLst/>
            </a:prstGeom>
          </p:spPr>
          <p:txBody>
            <a:bodyPr lIns="50800" tIns="50800" rIns="50800" bIns="50800" rtlCol="0" anchor="ctr"/>
            <a:lstStyle/>
            <a:p>
              <a:pPr marL="0" lvl="0" indent="0" algn="ctr">
                <a:lnSpc>
                  <a:spcPts val="3424"/>
                </a:lnSpc>
                <a:spcBef>
                  <a:spcPct val="0"/>
                </a:spcBef>
              </a:pPr>
              <a:endParaRPr/>
            </a:p>
          </p:txBody>
        </p:sp>
      </p:grpSp>
      <p:sp>
        <p:nvSpPr>
          <p:cNvPr id="15" name="Freeform 15"/>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6" name="Freeform 16"/>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Freeform 17"/>
          <p:cNvSpPr/>
          <p:nvPr/>
        </p:nvSpPr>
        <p:spPr>
          <a:xfrm>
            <a:off x="1931735" y="4079343"/>
            <a:ext cx="4471627" cy="3908240"/>
          </a:xfrm>
          <a:custGeom>
            <a:avLst/>
            <a:gdLst/>
            <a:ahLst/>
            <a:cxnLst/>
            <a:rect l="l" t="t" r="r" b="b"/>
            <a:pathLst>
              <a:path w="4471627" h="3908240">
                <a:moveTo>
                  <a:pt x="0" y="0"/>
                </a:moveTo>
                <a:lnTo>
                  <a:pt x="4471627" y="0"/>
                </a:lnTo>
                <a:lnTo>
                  <a:pt x="4471627" y="3908240"/>
                </a:lnTo>
                <a:lnTo>
                  <a:pt x="0" y="3908240"/>
                </a:lnTo>
                <a:lnTo>
                  <a:pt x="0" y="0"/>
                </a:lnTo>
                <a:close/>
              </a:path>
            </a:pathLst>
          </a:custGeom>
          <a:blipFill>
            <a:blip r:embed="rId5"/>
            <a:stretch>
              <a:fillRect l="-15158" r="-17494"/>
            </a:stretch>
          </a:blipFill>
        </p:spPr>
        <p:txBody>
          <a:bodyPr/>
          <a:lstStyle/>
          <a:p>
            <a:endParaRPr lang="en-IN"/>
          </a:p>
        </p:txBody>
      </p:sp>
      <p:sp>
        <p:nvSpPr>
          <p:cNvPr id="18" name="Freeform 18"/>
          <p:cNvSpPr/>
          <p:nvPr/>
        </p:nvSpPr>
        <p:spPr>
          <a:xfrm>
            <a:off x="6906074" y="4079654"/>
            <a:ext cx="4473739" cy="3907929"/>
          </a:xfrm>
          <a:custGeom>
            <a:avLst/>
            <a:gdLst/>
            <a:ahLst/>
            <a:cxnLst/>
            <a:rect l="l" t="t" r="r" b="b"/>
            <a:pathLst>
              <a:path w="4473739" h="3907929">
                <a:moveTo>
                  <a:pt x="0" y="0"/>
                </a:moveTo>
                <a:lnTo>
                  <a:pt x="4473739" y="0"/>
                </a:lnTo>
                <a:lnTo>
                  <a:pt x="4473739" y="3907929"/>
                </a:lnTo>
                <a:lnTo>
                  <a:pt x="0" y="3907929"/>
                </a:lnTo>
                <a:lnTo>
                  <a:pt x="0" y="0"/>
                </a:lnTo>
                <a:close/>
              </a:path>
            </a:pathLst>
          </a:custGeom>
          <a:blipFill>
            <a:blip r:embed="rId6"/>
            <a:stretch>
              <a:fillRect l="-27969" r="-28017"/>
            </a:stretch>
          </a:blipFill>
        </p:spPr>
        <p:txBody>
          <a:bodyPr/>
          <a:lstStyle/>
          <a:p>
            <a:endParaRPr lang="en-IN"/>
          </a:p>
        </p:txBody>
      </p:sp>
      <p:sp>
        <p:nvSpPr>
          <p:cNvPr id="19" name="Freeform 19"/>
          <p:cNvSpPr/>
          <p:nvPr/>
        </p:nvSpPr>
        <p:spPr>
          <a:xfrm>
            <a:off x="11884638" y="4079654"/>
            <a:ext cx="4473739" cy="3907929"/>
          </a:xfrm>
          <a:custGeom>
            <a:avLst/>
            <a:gdLst/>
            <a:ahLst/>
            <a:cxnLst/>
            <a:rect l="l" t="t" r="r" b="b"/>
            <a:pathLst>
              <a:path w="4473739" h="3907929">
                <a:moveTo>
                  <a:pt x="0" y="0"/>
                </a:moveTo>
                <a:lnTo>
                  <a:pt x="4473739" y="0"/>
                </a:lnTo>
                <a:lnTo>
                  <a:pt x="4473739" y="3907929"/>
                </a:lnTo>
                <a:lnTo>
                  <a:pt x="0" y="3907929"/>
                </a:lnTo>
                <a:lnTo>
                  <a:pt x="0" y="0"/>
                </a:lnTo>
                <a:close/>
              </a:path>
            </a:pathLst>
          </a:custGeom>
          <a:blipFill>
            <a:blip r:embed="rId7"/>
            <a:stretch>
              <a:fillRect l="-24121" r="-36418"/>
            </a:stretch>
          </a:blipFill>
        </p:spPr>
        <p:txBody>
          <a:bodyPr/>
          <a:lstStyle/>
          <a:p>
            <a:endParaRPr lang="en-IN"/>
          </a:p>
        </p:txBody>
      </p:sp>
      <p:sp>
        <p:nvSpPr>
          <p:cNvPr id="20" name="TextBox 20"/>
          <p:cNvSpPr txBox="1"/>
          <p:nvPr/>
        </p:nvSpPr>
        <p:spPr>
          <a:xfrm>
            <a:off x="3620647" y="44460"/>
            <a:ext cx="10663243" cy="1446687"/>
          </a:xfrm>
          <a:prstGeom prst="rect">
            <a:avLst/>
          </a:prstGeom>
        </p:spPr>
        <p:txBody>
          <a:bodyPr lIns="0" tIns="0" rIns="0" bIns="0" rtlCol="0" anchor="t">
            <a:spAutoFit/>
          </a:bodyPr>
          <a:lstStyle/>
          <a:p>
            <a:pPr algn="ctr">
              <a:lnSpc>
                <a:spcPts val="10835"/>
              </a:lnSpc>
            </a:pPr>
            <a:r>
              <a:rPr lang="en-US" sz="7851" spc="769">
                <a:solidFill>
                  <a:srgbClr val="FFFFFF"/>
                </a:solidFill>
                <a:latin typeface="Codec Pro ExtraBold"/>
              </a:rPr>
              <a:t>Providing Insights </a:t>
            </a:r>
          </a:p>
        </p:txBody>
      </p:sp>
      <p:sp>
        <p:nvSpPr>
          <p:cNvPr id="21" name="TextBox 21"/>
          <p:cNvSpPr txBox="1"/>
          <p:nvPr/>
        </p:nvSpPr>
        <p:spPr>
          <a:xfrm>
            <a:off x="1927510" y="3493461"/>
            <a:ext cx="4471627" cy="488014"/>
          </a:xfrm>
          <a:prstGeom prst="rect">
            <a:avLst/>
          </a:prstGeom>
        </p:spPr>
        <p:txBody>
          <a:bodyPr lIns="0" tIns="0" rIns="0" bIns="0" rtlCol="0" anchor="t">
            <a:spAutoFit/>
          </a:bodyPr>
          <a:lstStyle/>
          <a:p>
            <a:pPr algn="ctr">
              <a:lnSpc>
                <a:spcPts val="4076"/>
              </a:lnSpc>
            </a:pPr>
            <a:r>
              <a:rPr lang="en-US" sz="2911">
                <a:solidFill>
                  <a:srgbClr val="FDFBFB"/>
                </a:solidFill>
                <a:latin typeface="Canva Sans Bold Italics"/>
              </a:rPr>
              <a:t>Stamp Registration</a:t>
            </a:r>
          </a:p>
        </p:txBody>
      </p:sp>
      <p:sp>
        <p:nvSpPr>
          <p:cNvPr id="22" name="TextBox 22"/>
          <p:cNvSpPr txBox="1"/>
          <p:nvPr/>
        </p:nvSpPr>
        <p:spPr>
          <a:xfrm>
            <a:off x="6906074" y="3493150"/>
            <a:ext cx="4471627" cy="488014"/>
          </a:xfrm>
          <a:prstGeom prst="rect">
            <a:avLst/>
          </a:prstGeom>
        </p:spPr>
        <p:txBody>
          <a:bodyPr lIns="0" tIns="0" rIns="0" bIns="0" rtlCol="0" anchor="t">
            <a:spAutoFit/>
          </a:bodyPr>
          <a:lstStyle/>
          <a:p>
            <a:pPr algn="ctr">
              <a:lnSpc>
                <a:spcPts val="4076"/>
              </a:lnSpc>
            </a:pPr>
            <a:r>
              <a:rPr lang="en-US" sz="2911">
                <a:solidFill>
                  <a:srgbClr val="FDFBFB"/>
                </a:solidFill>
                <a:latin typeface="Canva Sans Bold Italics"/>
              </a:rPr>
              <a:t>Transport</a:t>
            </a:r>
          </a:p>
        </p:txBody>
      </p:sp>
      <p:sp>
        <p:nvSpPr>
          <p:cNvPr id="23" name="TextBox 23"/>
          <p:cNvSpPr txBox="1"/>
          <p:nvPr/>
        </p:nvSpPr>
        <p:spPr>
          <a:xfrm>
            <a:off x="11884638" y="3493150"/>
            <a:ext cx="4471627" cy="488014"/>
          </a:xfrm>
          <a:prstGeom prst="rect">
            <a:avLst/>
          </a:prstGeom>
        </p:spPr>
        <p:txBody>
          <a:bodyPr lIns="0" tIns="0" rIns="0" bIns="0" rtlCol="0" anchor="t">
            <a:spAutoFit/>
          </a:bodyPr>
          <a:lstStyle/>
          <a:p>
            <a:pPr algn="ctr">
              <a:lnSpc>
                <a:spcPts val="4076"/>
              </a:lnSpc>
            </a:pPr>
            <a:r>
              <a:rPr lang="en-US" sz="2911">
                <a:solidFill>
                  <a:srgbClr val="FDFBFB"/>
                </a:solidFill>
                <a:latin typeface="Canva Sans Bold Italics"/>
              </a:rPr>
              <a:t>TS-iPASS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0" y="2461892"/>
            <a:ext cx="14607254" cy="4748133"/>
          </a:xfrm>
          <a:custGeom>
            <a:avLst/>
            <a:gdLst/>
            <a:ahLst/>
            <a:cxnLst/>
            <a:rect l="l" t="t" r="r" b="b"/>
            <a:pathLst>
              <a:path w="14607254" h="4748133">
                <a:moveTo>
                  <a:pt x="0" y="0"/>
                </a:moveTo>
                <a:lnTo>
                  <a:pt x="14607254" y="0"/>
                </a:lnTo>
                <a:lnTo>
                  <a:pt x="14607254" y="4748133"/>
                </a:lnTo>
                <a:lnTo>
                  <a:pt x="0" y="4748133"/>
                </a:lnTo>
                <a:lnTo>
                  <a:pt x="0" y="0"/>
                </a:lnTo>
                <a:close/>
              </a:path>
            </a:pathLst>
          </a:custGeom>
          <a:blipFill>
            <a:blip r:embed="rId5"/>
            <a:stretch>
              <a:fillRect t="-1486" b="-1486"/>
            </a:stretch>
          </a:blipFill>
        </p:spPr>
        <p:txBody>
          <a:bodyPr/>
          <a:lstStyle/>
          <a:p>
            <a:endParaRPr lang="en-IN"/>
          </a:p>
        </p:txBody>
      </p:sp>
      <p:sp>
        <p:nvSpPr>
          <p:cNvPr id="9" name="Freeform 9"/>
          <p:cNvSpPr/>
          <p:nvPr/>
        </p:nvSpPr>
        <p:spPr>
          <a:xfrm>
            <a:off x="8423401" y="4024858"/>
            <a:ext cx="9640585" cy="5950409"/>
          </a:xfrm>
          <a:custGeom>
            <a:avLst/>
            <a:gdLst/>
            <a:ahLst/>
            <a:cxnLst/>
            <a:rect l="l" t="t" r="r" b="b"/>
            <a:pathLst>
              <a:path w="9640585" h="5950409">
                <a:moveTo>
                  <a:pt x="0" y="0"/>
                </a:moveTo>
                <a:lnTo>
                  <a:pt x="9640586" y="0"/>
                </a:lnTo>
                <a:lnTo>
                  <a:pt x="9640586" y="5950409"/>
                </a:lnTo>
                <a:lnTo>
                  <a:pt x="0" y="5950409"/>
                </a:lnTo>
                <a:lnTo>
                  <a:pt x="0" y="0"/>
                </a:lnTo>
                <a:close/>
              </a:path>
            </a:pathLst>
          </a:custGeom>
          <a:blipFill>
            <a:blip r:embed="rId6"/>
            <a:stretch>
              <a:fillRect/>
            </a:stretch>
          </a:blipFill>
        </p:spPr>
        <p:txBody>
          <a:bodyPr/>
          <a:lstStyle/>
          <a:p>
            <a:endParaRPr lang="en-IN"/>
          </a:p>
        </p:txBody>
      </p:sp>
      <p:sp>
        <p:nvSpPr>
          <p:cNvPr id="10" name="TextBox 10"/>
          <p:cNvSpPr txBox="1"/>
          <p:nvPr/>
        </p:nvSpPr>
        <p:spPr>
          <a:xfrm>
            <a:off x="0" y="-85725"/>
            <a:ext cx="5170916" cy="466725"/>
          </a:xfrm>
          <a:prstGeom prst="rect">
            <a:avLst/>
          </a:prstGeom>
        </p:spPr>
        <p:txBody>
          <a:bodyPr lIns="0" tIns="0" rIns="0" bIns="0" rtlCol="0" anchor="t">
            <a:spAutoFit/>
          </a:bodyPr>
          <a:lstStyle/>
          <a:p>
            <a:pPr>
              <a:lnSpc>
                <a:spcPts val="3450"/>
              </a:lnSpc>
            </a:pPr>
            <a:r>
              <a:rPr lang="en-US" sz="2500" spc="245">
                <a:solidFill>
                  <a:srgbClr val="FDFEFD"/>
                </a:solidFill>
                <a:latin typeface="Codec Pro ExtraBold"/>
              </a:rPr>
              <a:t>Stamp Registration </a:t>
            </a:r>
          </a:p>
        </p:txBody>
      </p:sp>
      <p:sp>
        <p:nvSpPr>
          <p:cNvPr id="11" name="TextBox 11"/>
          <p:cNvSpPr txBox="1"/>
          <p:nvPr/>
        </p:nvSpPr>
        <p:spPr>
          <a:xfrm>
            <a:off x="336119" y="467053"/>
            <a:ext cx="17546175" cy="1690492"/>
          </a:xfrm>
          <a:prstGeom prst="rect">
            <a:avLst/>
          </a:prstGeom>
        </p:spPr>
        <p:txBody>
          <a:bodyPr lIns="0" tIns="0" rIns="0" bIns="0" rtlCol="0" anchor="t">
            <a:spAutoFit/>
          </a:bodyPr>
          <a:lstStyle/>
          <a:p>
            <a:pPr>
              <a:lnSpc>
                <a:spcPts val="4351"/>
              </a:lnSpc>
            </a:pPr>
            <a:r>
              <a:rPr lang="en-US" sz="3153" spc="308">
                <a:solidFill>
                  <a:srgbClr val="FFFFFF"/>
                </a:solidFill>
                <a:latin typeface="Codec Pro ExtraBold"/>
              </a:rPr>
              <a:t>1. How does the revenue generated from document registration vary across districts in Telangana? List down the top 5 districts that showed the highest document registration revenue growth between FY 2019 and 2022.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441614" y="2651183"/>
            <a:ext cx="13320974" cy="7194204"/>
          </a:xfrm>
          <a:custGeom>
            <a:avLst/>
            <a:gdLst/>
            <a:ahLst/>
            <a:cxnLst/>
            <a:rect l="l" t="t" r="r" b="b"/>
            <a:pathLst>
              <a:path w="13320974" h="7194204">
                <a:moveTo>
                  <a:pt x="0" y="0"/>
                </a:moveTo>
                <a:lnTo>
                  <a:pt x="13320974" y="0"/>
                </a:lnTo>
                <a:lnTo>
                  <a:pt x="13320974" y="7194203"/>
                </a:lnTo>
                <a:lnTo>
                  <a:pt x="0" y="7194203"/>
                </a:lnTo>
                <a:lnTo>
                  <a:pt x="0" y="0"/>
                </a:lnTo>
                <a:close/>
              </a:path>
            </a:pathLst>
          </a:custGeom>
          <a:blipFill>
            <a:blip r:embed="rId5"/>
            <a:stretch>
              <a:fillRect/>
            </a:stretch>
          </a:blipFill>
        </p:spPr>
        <p:txBody>
          <a:bodyPr/>
          <a:lstStyle/>
          <a:p>
            <a:endParaRPr lang="en-IN"/>
          </a:p>
        </p:txBody>
      </p:sp>
      <p:sp>
        <p:nvSpPr>
          <p:cNvPr id="9" name="Freeform 9"/>
          <p:cNvSpPr/>
          <p:nvPr/>
        </p:nvSpPr>
        <p:spPr>
          <a:xfrm>
            <a:off x="10238197" y="4795109"/>
            <a:ext cx="7048783" cy="5050277"/>
          </a:xfrm>
          <a:custGeom>
            <a:avLst/>
            <a:gdLst/>
            <a:ahLst/>
            <a:cxnLst/>
            <a:rect l="l" t="t" r="r" b="b"/>
            <a:pathLst>
              <a:path w="7048783" h="5050277">
                <a:moveTo>
                  <a:pt x="0" y="0"/>
                </a:moveTo>
                <a:lnTo>
                  <a:pt x="7048782" y="0"/>
                </a:lnTo>
                <a:lnTo>
                  <a:pt x="7048782" y="5050277"/>
                </a:lnTo>
                <a:lnTo>
                  <a:pt x="0" y="5050277"/>
                </a:lnTo>
                <a:lnTo>
                  <a:pt x="0" y="0"/>
                </a:lnTo>
                <a:close/>
              </a:path>
            </a:pathLst>
          </a:custGeom>
          <a:blipFill>
            <a:blip r:embed="rId6"/>
            <a:stretch>
              <a:fillRect/>
            </a:stretch>
          </a:blipFill>
        </p:spPr>
        <p:txBody>
          <a:bodyPr/>
          <a:lstStyle/>
          <a:p>
            <a:endParaRPr lang="en-IN"/>
          </a:p>
        </p:txBody>
      </p:sp>
      <p:sp>
        <p:nvSpPr>
          <p:cNvPr id="10" name="TextBox 10"/>
          <p:cNvSpPr txBox="1"/>
          <p:nvPr/>
        </p:nvSpPr>
        <p:spPr>
          <a:xfrm>
            <a:off x="181841" y="125684"/>
            <a:ext cx="18288000" cy="2279132"/>
          </a:xfrm>
          <a:prstGeom prst="rect">
            <a:avLst/>
          </a:prstGeom>
        </p:spPr>
        <p:txBody>
          <a:bodyPr lIns="0" tIns="0" rIns="0" bIns="0" rtlCol="0" anchor="t">
            <a:spAutoFit/>
          </a:bodyPr>
          <a:lstStyle/>
          <a:p>
            <a:pPr>
              <a:lnSpc>
                <a:spcPts val="4405"/>
              </a:lnSpc>
            </a:pPr>
            <a:r>
              <a:rPr lang="en-US" sz="3192" spc="312">
                <a:solidFill>
                  <a:srgbClr val="FFFFFF"/>
                </a:solidFill>
                <a:latin typeface="Codec Pro ExtraBold"/>
              </a:rPr>
              <a:t>2. How does the revenue generated from document registration compare to the revenue generated from e-stamp challans across districts? List down the top 5 districts where e-stamps revenue contributes significantly more to the revenue than the documents in FY 2022?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2156579" y="2671538"/>
            <a:ext cx="14338524" cy="4300150"/>
          </a:xfrm>
          <a:custGeom>
            <a:avLst/>
            <a:gdLst/>
            <a:ahLst/>
            <a:cxnLst/>
            <a:rect l="l" t="t" r="r" b="b"/>
            <a:pathLst>
              <a:path w="14338524" h="4300150">
                <a:moveTo>
                  <a:pt x="0" y="0"/>
                </a:moveTo>
                <a:lnTo>
                  <a:pt x="14338524" y="0"/>
                </a:lnTo>
                <a:lnTo>
                  <a:pt x="14338524" y="4300149"/>
                </a:lnTo>
                <a:lnTo>
                  <a:pt x="0" y="4300149"/>
                </a:lnTo>
                <a:lnTo>
                  <a:pt x="0" y="0"/>
                </a:lnTo>
                <a:close/>
              </a:path>
            </a:pathLst>
          </a:custGeom>
          <a:blipFill>
            <a:blip r:embed="rId5"/>
            <a:stretch>
              <a:fillRect r="-215"/>
            </a:stretch>
          </a:blipFill>
        </p:spPr>
        <p:txBody>
          <a:bodyPr/>
          <a:lstStyle/>
          <a:p>
            <a:endParaRPr lang="en-IN"/>
          </a:p>
        </p:txBody>
      </p:sp>
      <p:sp>
        <p:nvSpPr>
          <p:cNvPr id="9" name="Freeform 9"/>
          <p:cNvSpPr/>
          <p:nvPr/>
        </p:nvSpPr>
        <p:spPr>
          <a:xfrm>
            <a:off x="2156579" y="7238409"/>
            <a:ext cx="14338524" cy="2588112"/>
          </a:xfrm>
          <a:custGeom>
            <a:avLst/>
            <a:gdLst/>
            <a:ahLst/>
            <a:cxnLst/>
            <a:rect l="l" t="t" r="r" b="b"/>
            <a:pathLst>
              <a:path w="14338524" h="2588112">
                <a:moveTo>
                  <a:pt x="0" y="0"/>
                </a:moveTo>
                <a:lnTo>
                  <a:pt x="14338524" y="0"/>
                </a:lnTo>
                <a:lnTo>
                  <a:pt x="14338524" y="2588112"/>
                </a:lnTo>
                <a:lnTo>
                  <a:pt x="0" y="2588112"/>
                </a:lnTo>
                <a:lnTo>
                  <a:pt x="0" y="0"/>
                </a:lnTo>
                <a:close/>
              </a:path>
            </a:pathLst>
          </a:custGeom>
          <a:blipFill>
            <a:blip r:embed="rId6"/>
            <a:stretch>
              <a:fillRect t="-364" b="-364"/>
            </a:stretch>
          </a:blipFill>
        </p:spPr>
        <p:txBody>
          <a:bodyPr/>
          <a:lstStyle/>
          <a:p>
            <a:endParaRPr lang="en-IN"/>
          </a:p>
        </p:txBody>
      </p:sp>
      <p:sp>
        <p:nvSpPr>
          <p:cNvPr id="10" name="TextBox 10"/>
          <p:cNvSpPr txBox="1"/>
          <p:nvPr/>
        </p:nvSpPr>
        <p:spPr>
          <a:xfrm>
            <a:off x="181841" y="285418"/>
            <a:ext cx="18288000" cy="1719681"/>
          </a:xfrm>
          <a:prstGeom prst="rect">
            <a:avLst/>
          </a:prstGeom>
        </p:spPr>
        <p:txBody>
          <a:bodyPr lIns="0" tIns="0" rIns="0" bIns="0" rtlCol="0" anchor="t">
            <a:spAutoFit/>
          </a:bodyPr>
          <a:lstStyle/>
          <a:p>
            <a:pPr>
              <a:lnSpc>
                <a:spcPts val="4405"/>
              </a:lnSpc>
            </a:pPr>
            <a:r>
              <a:rPr lang="en-US" sz="3192" spc="312">
                <a:solidFill>
                  <a:srgbClr val="FFFFFF"/>
                </a:solidFill>
                <a:latin typeface="Codec Pro ExtraBold"/>
              </a:rPr>
              <a:t>3. Is there any alteration of e-Stamp challan count and document registration count pattern since the implementation of e-Stamp challan? If so, what suggestions would you propose to the government?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0"/>
            <a:ext cx="18288000" cy="2404816"/>
            <a:chOff x="0" y="0"/>
            <a:chExt cx="4816593" cy="633367"/>
          </a:xfrm>
        </p:grpSpPr>
        <p:sp>
          <p:nvSpPr>
            <p:cNvPr id="4" name="Freeform 4"/>
            <p:cNvSpPr/>
            <p:nvPr/>
          </p:nvSpPr>
          <p:spPr>
            <a:xfrm>
              <a:off x="0" y="0"/>
              <a:ext cx="4816592" cy="633367"/>
            </a:xfrm>
            <a:custGeom>
              <a:avLst/>
              <a:gdLst/>
              <a:ahLst/>
              <a:cxnLst/>
              <a:rect l="l" t="t" r="r" b="b"/>
              <a:pathLst>
                <a:path w="4816592" h="633367">
                  <a:moveTo>
                    <a:pt x="0" y="0"/>
                  </a:moveTo>
                  <a:lnTo>
                    <a:pt x="4816592" y="0"/>
                  </a:lnTo>
                  <a:lnTo>
                    <a:pt x="4816592" y="633367"/>
                  </a:lnTo>
                  <a:lnTo>
                    <a:pt x="0" y="633367"/>
                  </a:lnTo>
                  <a:lnTo>
                    <a:pt x="0" y="0"/>
                  </a:lnTo>
                </a:path>
              </a:pathLst>
            </a:custGeom>
            <a:solidFill>
              <a:srgbClr val="1C5739"/>
            </a:solidFill>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653708" y="441836"/>
            <a:ext cx="14807045" cy="1719681"/>
          </a:xfrm>
          <a:prstGeom prst="rect">
            <a:avLst/>
          </a:prstGeom>
        </p:spPr>
        <p:txBody>
          <a:bodyPr lIns="0" tIns="0" rIns="0" bIns="0" rtlCol="0" anchor="t">
            <a:spAutoFit/>
          </a:bodyPr>
          <a:lstStyle/>
          <a:p>
            <a:pPr>
              <a:lnSpc>
                <a:spcPts val="4405"/>
              </a:lnSpc>
            </a:pPr>
            <a:r>
              <a:rPr lang="en-US" sz="3192" spc="312">
                <a:solidFill>
                  <a:srgbClr val="FFFFFF"/>
                </a:solidFill>
                <a:latin typeface="Codec Pro ExtraBold"/>
              </a:rPr>
              <a:t>4. Categorize districts into three segments based on their stamp registration revenue generation during the fiscal year 2021 to 2022.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594</Words>
  <Application>Microsoft Office PowerPoint</Application>
  <PresentationFormat>Custom</PresentationFormat>
  <Paragraphs>58</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Montserrat Light</vt:lpstr>
      <vt:lpstr>Arial</vt:lpstr>
      <vt:lpstr>Calibri</vt:lpstr>
      <vt:lpstr>Canva Sans Bold Italics</vt:lpstr>
      <vt:lpstr>Codec Pro ExtraBold Italics</vt:lpstr>
      <vt:lpstr>Codec Pro ExtraBold</vt:lpstr>
      <vt:lpstr>Open Sauce</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dc:title>
  <cp:lastModifiedBy>Rutesh Shinde</cp:lastModifiedBy>
  <cp:revision>2</cp:revision>
  <dcterms:created xsi:type="dcterms:W3CDTF">2006-08-16T00:00:00Z</dcterms:created>
  <dcterms:modified xsi:type="dcterms:W3CDTF">2023-09-01T11:14:46Z</dcterms:modified>
  <dc:identifier>DAFtLxKcQ5k</dc:identifier>
</cp:coreProperties>
</file>